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 id="2147483909" r:id="rId2"/>
  </p:sldMasterIdLst>
  <p:sldIdLst>
    <p:sldId id="256" r:id="rId3"/>
    <p:sldId id="266" r:id="rId4"/>
    <p:sldId id="275" r:id="rId5"/>
    <p:sldId id="274" r:id="rId6"/>
    <p:sldId id="276" r:id="rId7"/>
    <p:sldId id="277" r:id="rId8"/>
    <p:sldId id="278" r:id="rId9"/>
    <p:sldId id="279"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36" autoAdjust="0"/>
    <p:restoredTop sz="94291" autoAdjust="0"/>
  </p:normalViewPr>
  <p:slideViewPr>
    <p:cSldViewPr snapToGrid="0">
      <p:cViewPr varScale="1">
        <p:scale>
          <a:sx n="87" d="100"/>
          <a:sy n="87" d="100"/>
        </p:scale>
        <p:origin x="42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2C7E9-8437-45B4-AEB0-A28CAA3A382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4FA8A63-3E02-4269-9ADF-C90880E69029}">
      <dgm:prSet phldrT="[Text]"/>
      <dgm:spPr/>
      <dgm:t>
        <a:bodyPr/>
        <a:lstStyle/>
        <a:p>
          <a:r>
            <a:rPr lang="en-US" dirty="0" smtClean="0"/>
            <a:t>Workspace</a:t>
          </a:r>
          <a:endParaRPr lang="en-US" dirty="0"/>
        </a:p>
      </dgm:t>
    </dgm:pt>
    <dgm:pt modelId="{833A397D-35BB-4423-98B7-4FAB83DD6516}" type="parTrans" cxnId="{B1FA7D55-AFA7-4020-8A63-59BADEF62ADB}">
      <dgm:prSet/>
      <dgm:spPr/>
      <dgm:t>
        <a:bodyPr/>
        <a:lstStyle/>
        <a:p>
          <a:endParaRPr lang="en-US"/>
        </a:p>
      </dgm:t>
    </dgm:pt>
    <dgm:pt modelId="{9752C707-6A90-4D02-911B-EA268DF360DB}" type="sibTrans" cxnId="{B1FA7D55-AFA7-4020-8A63-59BADEF62ADB}">
      <dgm:prSet/>
      <dgm:spPr/>
      <dgm:t>
        <a:bodyPr/>
        <a:lstStyle/>
        <a:p>
          <a:endParaRPr lang="en-US"/>
        </a:p>
      </dgm:t>
    </dgm:pt>
    <dgm:pt modelId="{3C745C92-CB4C-4A5E-9C18-AEA2D49A2F80}">
      <dgm:prSet phldrT="[Text]"/>
      <dgm:spPr/>
      <dgm:t>
        <a:bodyPr/>
        <a:lstStyle/>
        <a:p>
          <a:r>
            <a:rPr lang="en-US" dirty="0" smtClean="0"/>
            <a:t>A workspace is a folder which stores the reports.</a:t>
          </a:r>
          <a:endParaRPr lang="en-US" dirty="0"/>
        </a:p>
      </dgm:t>
    </dgm:pt>
    <dgm:pt modelId="{8257FE85-3B7B-46B0-AF67-5F09AFE5B750}" type="parTrans" cxnId="{1071A27E-C73E-4352-9516-8C934B5C660A}">
      <dgm:prSet/>
      <dgm:spPr/>
      <dgm:t>
        <a:bodyPr/>
        <a:lstStyle/>
        <a:p>
          <a:endParaRPr lang="en-US"/>
        </a:p>
      </dgm:t>
    </dgm:pt>
    <dgm:pt modelId="{DBD41E0D-7177-4226-99EF-F62E48FFECB1}" type="sibTrans" cxnId="{1071A27E-C73E-4352-9516-8C934B5C660A}">
      <dgm:prSet/>
      <dgm:spPr/>
      <dgm:t>
        <a:bodyPr/>
        <a:lstStyle/>
        <a:p>
          <a:endParaRPr lang="en-US"/>
        </a:p>
      </dgm:t>
    </dgm:pt>
    <dgm:pt modelId="{0E0E7B3F-CC09-4A5E-BDC2-74DC23F458EA}">
      <dgm:prSet phldrT="[Text]"/>
      <dgm:spPr>
        <a:solidFill>
          <a:schemeClr val="accent2"/>
        </a:solidFill>
      </dgm:spPr>
      <dgm:t>
        <a:bodyPr/>
        <a:lstStyle/>
        <a:p>
          <a:r>
            <a:rPr lang="en-US" dirty="0" smtClean="0"/>
            <a:t>Report</a:t>
          </a:r>
          <a:endParaRPr lang="en-US" dirty="0"/>
        </a:p>
      </dgm:t>
    </dgm:pt>
    <dgm:pt modelId="{E4BC2F3A-4E4A-408F-96D6-458DDE8922C9}" type="parTrans" cxnId="{E7D778DA-9253-41DB-9453-4D78B1022C8D}">
      <dgm:prSet/>
      <dgm:spPr/>
      <dgm:t>
        <a:bodyPr/>
        <a:lstStyle/>
        <a:p>
          <a:endParaRPr lang="en-US"/>
        </a:p>
      </dgm:t>
    </dgm:pt>
    <dgm:pt modelId="{A9F68062-3880-45C9-A673-A2CCEFE1D7FA}" type="sibTrans" cxnId="{E7D778DA-9253-41DB-9453-4D78B1022C8D}">
      <dgm:prSet/>
      <dgm:spPr/>
      <dgm:t>
        <a:bodyPr/>
        <a:lstStyle/>
        <a:p>
          <a:endParaRPr lang="en-US"/>
        </a:p>
      </dgm:t>
    </dgm:pt>
    <dgm:pt modelId="{385F0E08-D5C2-4459-81B4-9E6578DD9B89}">
      <dgm:prSet phldrT="[Text]"/>
      <dgm:spPr/>
      <dgm:t>
        <a:bodyPr/>
        <a:lstStyle/>
        <a:p>
          <a:r>
            <a:rPr lang="en-US" dirty="0" smtClean="0"/>
            <a:t>A Report is PBIX report which is moved from Desktop to Power BI Web Apps.</a:t>
          </a:r>
          <a:endParaRPr lang="en-US" dirty="0"/>
        </a:p>
      </dgm:t>
    </dgm:pt>
    <dgm:pt modelId="{ECF09CE4-D88D-4DA4-AC92-FFE968C712F6}" type="parTrans" cxnId="{161CC974-6E98-4E5F-964B-AD5AE84618E4}">
      <dgm:prSet/>
      <dgm:spPr/>
      <dgm:t>
        <a:bodyPr/>
        <a:lstStyle/>
        <a:p>
          <a:endParaRPr lang="en-US"/>
        </a:p>
      </dgm:t>
    </dgm:pt>
    <dgm:pt modelId="{57268C88-046C-47D2-87BA-C7F41B70CB80}" type="sibTrans" cxnId="{161CC974-6E98-4E5F-964B-AD5AE84618E4}">
      <dgm:prSet/>
      <dgm:spPr/>
      <dgm:t>
        <a:bodyPr/>
        <a:lstStyle/>
        <a:p>
          <a:endParaRPr lang="en-US"/>
        </a:p>
      </dgm:t>
    </dgm:pt>
    <dgm:pt modelId="{B7AE7D82-87AC-4BF2-8F36-D827803B306F}">
      <dgm:prSet phldrT="[Text]"/>
      <dgm:spPr>
        <a:solidFill>
          <a:schemeClr val="accent3"/>
        </a:solidFill>
      </dgm:spPr>
      <dgm:t>
        <a:bodyPr/>
        <a:lstStyle/>
        <a:p>
          <a:r>
            <a:rPr lang="en-US" dirty="0" smtClean="0"/>
            <a:t>Dashboard</a:t>
          </a:r>
          <a:endParaRPr lang="en-US" dirty="0"/>
        </a:p>
      </dgm:t>
    </dgm:pt>
    <dgm:pt modelId="{708AAE02-CF63-46AC-BED4-7CE6914337AC}" type="parTrans" cxnId="{35BA299E-AB79-47AA-89E0-256D8DB070C0}">
      <dgm:prSet/>
      <dgm:spPr/>
      <dgm:t>
        <a:bodyPr/>
        <a:lstStyle/>
        <a:p>
          <a:endParaRPr lang="en-US"/>
        </a:p>
      </dgm:t>
    </dgm:pt>
    <dgm:pt modelId="{5E4FA69A-7442-47A1-BAEC-25AA7FEC43F9}" type="sibTrans" cxnId="{35BA299E-AB79-47AA-89E0-256D8DB070C0}">
      <dgm:prSet/>
      <dgm:spPr/>
      <dgm:t>
        <a:bodyPr/>
        <a:lstStyle/>
        <a:p>
          <a:endParaRPr lang="en-US"/>
        </a:p>
      </dgm:t>
    </dgm:pt>
    <dgm:pt modelId="{9CFB9BE3-3C71-471F-892F-376457EBF5B9}">
      <dgm:prSet phldrT="[Text]"/>
      <dgm:spPr/>
      <dgm:t>
        <a:bodyPr/>
        <a:lstStyle/>
        <a:p>
          <a:r>
            <a:rPr lang="en-US" dirty="0" smtClean="0"/>
            <a:t>A Dashboard is a summary page of Power BI Reports which is created from the visualization of Power BI Reports.</a:t>
          </a:r>
          <a:endParaRPr lang="en-US" dirty="0"/>
        </a:p>
      </dgm:t>
    </dgm:pt>
    <dgm:pt modelId="{762DEA4E-C1EF-4307-BAC7-815B7383B603}" type="parTrans" cxnId="{D1F9AD0F-E988-4293-91A4-B0ADCE03BCFA}">
      <dgm:prSet/>
      <dgm:spPr/>
      <dgm:t>
        <a:bodyPr/>
        <a:lstStyle/>
        <a:p>
          <a:endParaRPr lang="en-US"/>
        </a:p>
      </dgm:t>
    </dgm:pt>
    <dgm:pt modelId="{ED84B955-013B-4363-80D6-BEF4ECED32DE}" type="sibTrans" cxnId="{D1F9AD0F-E988-4293-91A4-B0ADCE03BCFA}">
      <dgm:prSet/>
      <dgm:spPr/>
      <dgm:t>
        <a:bodyPr/>
        <a:lstStyle/>
        <a:p>
          <a:endParaRPr lang="en-US"/>
        </a:p>
      </dgm:t>
    </dgm:pt>
    <dgm:pt modelId="{5D7CF974-6FEA-43A5-9100-74F94EC87D83}">
      <dgm:prSet phldrT="[Text]"/>
      <dgm:spPr>
        <a:solidFill>
          <a:schemeClr val="accent6"/>
        </a:solidFill>
      </dgm:spPr>
      <dgm:t>
        <a:bodyPr/>
        <a:lstStyle/>
        <a:p>
          <a:r>
            <a:rPr lang="en-US" dirty="0" smtClean="0"/>
            <a:t>Datasets</a:t>
          </a:r>
          <a:endParaRPr lang="en-US" dirty="0"/>
        </a:p>
      </dgm:t>
    </dgm:pt>
    <dgm:pt modelId="{4290F40C-9840-4945-953C-C7F7B2F14279}" type="parTrans" cxnId="{1398957F-DD7F-4CEC-B7D7-930E1AC03549}">
      <dgm:prSet/>
      <dgm:spPr/>
      <dgm:t>
        <a:bodyPr/>
        <a:lstStyle/>
        <a:p>
          <a:endParaRPr lang="en-US"/>
        </a:p>
      </dgm:t>
    </dgm:pt>
    <dgm:pt modelId="{6660344E-F507-4A76-A6CD-30D25C430497}" type="sibTrans" cxnId="{1398957F-DD7F-4CEC-B7D7-930E1AC03549}">
      <dgm:prSet/>
      <dgm:spPr/>
      <dgm:t>
        <a:bodyPr/>
        <a:lstStyle/>
        <a:p>
          <a:endParaRPr lang="en-US"/>
        </a:p>
      </dgm:t>
    </dgm:pt>
    <dgm:pt modelId="{B13480D5-95F8-4F45-875B-96CA6F68ABD0}">
      <dgm:prSet phldrT="[Text]"/>
      <dgm:spPr>
        <a:solidFill>
          <a:srgbClr val="00B0F0"/>
        </a:solidFill>
      </dgm:spPr>
      <dgm:t>
        <a:bodyPr/>
        <a:lstStyle/>
        <a:p>
          <a:r>
            <a:rPr lang="en-US" dirty="0" smtClean="0"/>
            <a:t>Gateway</a:t>
          </a:r>
          <a:endParaRPr lang="en-US" dirty="0"/>
        </a:p>
      </dgm:t>
    </dgm:pt>
    <dgm:pt modelId="{F140F94F-812E-4C34-9B91-5870E9AA14C3}" type="parTrans" cxnId="{CC5EA192-5C43-49B0-BC8D-5FF72B1E7DB1}">
      <dgm:prSet/>
      <dgm:spPr/>
      <dgm:t>
        <a:bodyPr/>
        <a:lstStyle/>
        <a:p>
          <a:endParaRPr lang="en-US"/>
        </a:p>
      </dgm:t>
    </dgm:pt>
    <dgm:pt modelId="{BD58361E-B871-4A42-974D-C55C02DCF234}" type="sibTrans" cxnId="{CC5EA192-5C43-49B0-BC8D-5FF72B1E7DB1}">
      <dgm:prSet/>
      <dgm:spPr/>
      <dgm:t>
        <a:bodyPr/>
        <a:lstStyle/>
        <a:p>
          <a:endParaRPr lang="en-US"/>
        </a:p>
      </dgm:t>
    </dgm:pt>
    <dgm:pt modelId="{6181F1C3-1D45-4EDE-9FE5-1BE4BC541F97}">
      <dgm:prSet phldrT="[Text]"/>
      <dgm:spPr/>
      <dgm:t>
        <a:bodyPr/>
        <a:lstStyle/>
        <a:p>
          <a:r>
            <a:rPr lang="en-US" dirty="0" smtClean="0"/>
            <a:t>A Dataset is the data associated with the Power BI Reports</a:t>
          </a:r>
          <a:endParaRPr lang="en-US" dirty="0"/>
        </a:p>
      </dgm:t>
    </dgm:pt>
    <dgm:pt modelId="{90F10172-6DD3-482A-B6AC-EE39F7C54885}" type="parTrans" cxnId="{D39D35D3-CD1F-40BB-883C-96E15322BF46}">
      <dgm:prSet/>
      <dgm:spPr/>
      <dgm:t>
        <a:bodyPr/>
        <a:lstStyle/>
        <a:p>
          <a:endParaRPr lang="en-US"/>
        </a:p>
      </dgm:t>
    </dgm:pt>
    <dgm:pt modelId="{4AFE4955-118B-4F48-80D8-99FBF95BBE1E}" type="sibTrans" cxnId="{D39D35D3-CD1F-40BB-883C-96E15322BF46}">
      <dgm:prSet/>
      <dgm:spPr/>
      <dgm:t>
        <a:bodyPr/>
        <a:lstStyle/>
        <a:p>
          <a:endParaRPr lang="en-US"/>
        </a:p>
      </dgm:t>
    </dgm:pt>
    <dgm:pt modelId="{038BFDD6-DE50-4A32-A86B-9F45955B4AC6}">
      <dgm:prSet phldrT="[Text]"/>
      <dgm:spPr/>
      <dgm:t>
        <a:bodyPr/>
        <a:lstStyle/>
        <a:p>
          <a:r>
            <a:rPr lang="en-US" dirty="0" smtClean="0"/>
            <a:t>A gateway is the bridge between the local sources machine and the dataset in the Report, which should be always on the local machine to refresh the datasets.</a:t>
          </a:r>
          <a:endParaRPr lang="en-US" dirty="0"/>
        </a:p>
      </dgm:t>
    </dgm:pt>
    <dgm:pt modelId="{1AE2D6B3-CC5A-4C73-BD61-89BD778C4405}" type="parTrans" cxnId="{562ECB4A-38E0-4E58-9356-8EBEC5635ED4}">
      <dgm:prSet/>
      <dgm:spPr/>
      <dgm:t>
        <a:bodyPr/>
        <a:lstStyle/>
        <a:p>
          <a:endParaRPr lang="en-US"/>
        </a:p>
      </dgm:t>
    </dgm:pt>
    <dgm:pt modelId="{250ED6DA-6238-4A4F-A5AC-B246033E4AD0}" type="sibTrans" cxnId="{562ECB4A-38E0-4E58-9356-8EBEC5635ED4}">
      <dgm:prSet/>
      <dgm:spPr/>
      <dgm:t>
        <a:bodyPr/>
        <a:lstStyle/>
        <a:p>
          <a:endParaRPr lang="en-US"/>
        </a:p>
      </dgm:t>
    </dgm:pt>
    <dgm:pt modelId="{897E798B-C855-4292-AF59-AC775622CBA9}" type="pres">
      <dgm:prSet presAssocID="{A462C7E9-8437-45B4-AEB0-A28CAA3A3823}" presName="Name0" presStyleCnt="0">
        <dgm:presLayoutVars>
          <dgm:dir/>
          <dgm:animLvl val="lvl"/>
          <dgm:resizeHandles val="exact"/>
        </dgm:presLayoutVars>
      </dgm:prSet>
      <dgm:spPr/>
      <dgm:t>
        <a:bodyPr/>
        <a:lstStyle/>
        <a:p>
          <a:endParaRPr lang="en-US"/>
        </a:p>
      </dgm:t>
    </dgm:pt>
    <dgm:pt modelId="{AA1D2FA9-0A6E-42FA-984B-78C508DBB07E}" type="pres">
      <dgm:prSet presAssocID="{24FA8A63-3E02-4269-9ADF-C90880E69029}" presName="linNode" presStyleCnt="0"/>
      <dgm:spPr/>
    </dgm:pt>
    <dgm:pt modelId="{7254DDFC-C7D3-4BED-B7DC-F0E98F0ACE01}" type="pres">
      <dgm:prSet presAssocID="{24FA8A63-3E02-4269-9ADF-C90880E69029}" presName="parentText" presStyleLbl="node1" presStyleIdx="0" presStyleCnt="5">
        <dgm:presLayoutVars>
          <dgm:chMax val="1"/>
          <dgm:bulletEnabled val="1"/>
        </dgm:presLayoutVars>
      </dgm:prSet>
      <dgm:spPr/>
      <dgm:t>
        <a:bodyPr/>
        <a:lstStyle/>
        <a:p>
          <a:endParaRPr lang="en-US"/>
        </a:p>
      </dgm:t>
    </dgm:pt>
    <dgm:pt modelId="{4AF3B274-FD6B-4BF5-BF0C-E0A764012BB9}" type="pres">
      <dgm:prSet presAssocID="{24FA8A63-3E02-4269-9ADF-C90880E69029}" presName="descendantText" presStyleLbl="alignAccFollowNode1" presStyleIdx="0" presStyleCnt="5">
        <dgm:presLayoutVars>
          <dgm:bulletEnabled val="1"/>
        </dgm:presLayoutVars>
      </dgm:prSet>
      <dgm:spPr/>
      <dgm:t>
        <a:bodyPr/>
        <a:lstStyle/>
        <a:p>
          <a:endParaRPr lang="en-US"/>
        </a:p>
      </dgm:t>
    </dgm:pt>
    <dgm:pt modelId="{14E63956-EAF0-464F-8934-AB408EEE9B0B}" type="pres">
      <dgm:prSet presAssocID="{9752C707-6A90-4D02-911B-EA268DF360DB}" presName="sp" presStyleCnt="0"/>
      <dgm:spPr/>
    </dgm:pt>
    <dgm:pt modelId="{16371A81-27FB-4313-87A2-9743FE3DEADF}" type="pres">
      <dgm:prSet presAssocID="{0E0E7B3F-CC09-4A5E-BDC2-74DC23F458EA}" presName="linNode" presStyleCnt="0"/>
      <dgm:spPr/>
    </dgm:pt>
    <dgm:pt modelId="{6A13B08C-AEF2-4512-A286-D6DF8BD3B7C8}" type="pres">
      <dgm:prSet presAssocID="{0E0E7B3F-CC09-4A5E-BDC2-74DC23F458EA}" presName="parentText" presStyleLbl="node1" presStyleIdx="1" presStyleCnt="5">
        <dgm:presLayoutVars>
          <dgm:chMax val="1"/>
          <dgm:bulletEnabled val="1"/>
        </dgm:presLayoutVars>
      </dgm:prSet>
      <dgm:spPr/>
      <dgm:t>
        <a:bodyPr/>
        <a:lstStyle/>
        <a:p>
          <a:endParaRPr lang="en-US"/>
        </a:p>
      </dgm:t>
    </dgm:pt>
    <dgm:pt modelId="{200614D8-965A-4768-899B-3A39725F1963}" type="pres">
      <dgm:prSet presAssocID="{0E0E7B3F-CC09-4A5E-BDC2-74DC23F458EA}" presName="descendantText" presStyleLbl="alignAccFollowNode1" presStyleIdx="1" presStyleCnt="5">
        <dgm:presLayoutVars>
          <dgm:bulletEnabled val="1"/>
        </dgm:presLayoutVars>
      </dgm:prSet>
      <dgm:spPr/>
      <dgm:t>
        <a:bodyPr/>
        <a:lstStyle/>
        <a:p>
          <a:endParaRPr lang="en-US"/>
        </a:p>
      </dgm:t>
    </dgm:pt>
    <dgm:pt modelId="{90C4BE97-F2B3-4C71-A82D-415CFF907D89}" type="pres">
      <dgm:prSet presAssocID="{A9F68062-3880-45C9-A673-A2CCEFE1D7FA}" presName="sp" presStyleCnt="0"/>
      <dgm:spPr/>
    </dgm:pt>
    <dgm:pt modelId="{09C4ED67-5B2E-486B-AAC7-51A79B598125}" type="pres">
      <dgm:prSet presAssocID="{B7AE7D82-87AC-4BF2-8F36-D827803B306F}" presName="linNode" presStyleCnt="0"/>
      <dgm:spPr/>
    </dgm:pt>
    <dgm:pt modelId="{84783443-073B-40EF-B3AC-A0DB9F567B21}" type="pres">
      <dgm:prSet presAssocID="{B7AE7D82-87AC-4BF2-8F36-D827803B306F}" presName="parentText" presStyleLbl="node1" presStyleIdx="2" presStyleCnt="5">
        <dgm:presLayoutVars>
          <dgm:chMax val="1"/>
          <dgm:bulletEnabled val="1"/>
        </dgm:presLayoutVars>
      </dgm:prSet>
      <dgm:spPr/>
      <dgm:t>
        <a:bodyPr/>
        <a:lstStyle/>
        <a:p>
          <a:endParaRPr lang="en-US"/>
        </a:p>
      </dgm:t>
    </dgm:pt>
    <dgm:pt modelId="{F72FFE9A-C637-464E-9D5A-886E71F0F7CC}" type="pres">
      <dgm:prSet presAssocID="{B7AE7D82-87AC-4BF2-8F36-D827803B306F}" presName="descendantText" presStyleLbl="alignAccFollowNode1" presStyleIdx="2" presStyleCnt="5">
        <dgm:presLayoutVars>
          <dgm:bulletEnabled val="1"/>
        </dgm:presLayoutVars>
      </dgm:prSet>
      <dgm:spPr/>
      <dgm:t>
        <a:bodyPr/>
        <a:lstStyle/>
        <a:p>
          <a:endParaRPr lang="en-US"/>
        </a:p>
      </dgm:t>
    </dgm:pt>
    <dgm:pt modelId="{56CF0165-8E3E-4C6E-80AE-30670EDE8A24}" type="pres">
      <dgm:prSet presAssocID="{5E4FA69A-7442-47A1-BAEC-25AA7FEC43F9}" presName="sp" presStyleCnt="0"/>
      <dgm:spPr/>
    </dgm:pt>
    <dgm:pt modelId="{A548D9AB-6325-4320-AE75-5C716D57D61F}" type="pres">
      <dgm:prSet presAssocID="{5D7CF974-6FEA-43A5-9100-74F94EC87D83}" presName="linNode" presStyleCnt="0"/>
      <dgm:spPr/>
    </dgm:pt>
    <dgm:pt modelId="{CCB9911F-DD02-4237-B906-A48362A0E1C8}" type="pres">
      <dgm:prSet presAssocID="{5D7CF974-6FEA-43A5-9100-74F94EC87D83}" presName="parentText" presStyleLbl="node1" presStyleIdx="3" presStyleCnt="5">
        <dgm:presLayoutVars>
          <dgm:chMax val="1"/>
          <dgm:bulletEnabled val="1"/>
        </dgm:presLayoutVars>
      </dgm:prSet>
      <dgm:spPr/>
      <dgm:t>
        <a:bodyPr/>
        <a:lstStyle/>
        <a:p>
          <a:endParaRPr lang="en-US"/>
        </a:p>
      </dgm:t>
    </dgm:pt>
    <dgm:pt modelId="{88D3E839-61CF-423D-B397-9EB5E8FB5E11}" type="pres">
      <dgm:prSet presAssocID="{5D7CF974-6FEA-43A5-9100-74F94EC87D83}" presName="descendantText" presStyleLbl="alignAccFollowNode1" presStyleIdx="3" presStyleCnt="5">
        <dgm:presLayoutVars>
          <dgm:bulletEnabled val="1"/>
        </dgm:presLayoutVars>
      </dgm:prSet>
      <dgm:spPr/>
      <dgm:t>
        <a:bodyPr/>
        <a:lstStyle/>
        <a:p>
          <a:endParaRPr lang="en-US"/>
        </a:p>
      </dgm:t>
    </dgm:pt>
    <dgm:pt modelId="{44F20EDF-3544-431C-AF92-8FF8E73472C8}" type="pres">
      <dgm:prSet presAssocID="{6660344E-F507-4A76-A6CD-30D25C430497}" presName="sp" presStyleCnt="0"/>
      <dgm:spPr/>
    </dgm:pt>
    <dgm:pt modelId="{0A35F93D-D40A-4F96-A6A3-FCB2D4D724BD}" type="pres">
      <dgm:prSet presAssocID="{B13480D5-95F8-4F45-875B-96CA6F68ABD0}" presName="linNode" presStyleCnt="0"/>
      <dgm:spPr/>
    </dgm:pt>
    <dgm:pt modelId="{62A2A1F8-68DE-47F5-A73B-AC1ACA2761B1}" type="pres">
      <dgm:prSet presAssocID="{B13480D5-95F8-4F45-875B-96CA6F68ABD0}" presName="parentText" presStyleLbl="node1" presStyleIdx="4" presStyleCnt="5">
        <dgm:presLayoutVars>
          <dgm:chMax val="1"/>
          <dgm:bulletEnabled val="1"/>
        </dgm:presLayoutVars>
      </dgm:prSet>
      <dgm:spPr/>
      <dgm:t>
        <a:bodyPr/>
        <a:lstStyle/>
        <a:p>
          <a:endParaRPr lang="en-US"/>
        </a:p>
      </dgm:t>
    </dgm:pt>
    <dgm:pt modelId="{C34B4B20-92B6-4343-9B2C-C292E189A2EE}" type="pres">
      <dgm:prSet presAssocID="{B13480D5-95F8-4F45-875B-96CA6F68ABD0}" presName="descendantText" presStyleLbl="alignAccFollowNode1" presStyleIdx="4" presStyleCnt="5">
        <dgm:presLayoutVars>
          <dgm:bulletEnabled val="1"/>
        </dgm:presLayoutVars>
      </dgm:prSet>
      <dgm:spPr/>
      <dgm:t>
        <a:bodyPr/>
        <a:lstStyle/>
        <a:p>
          <a:endParaRPr lang="en-US"/>
        </a:p>
      </dgm:t>
    </dgm:pt>
  </dgm:ptLst>
  <dgm:cxnLst>
    <dgm:cxn modelId="{1071A27E-C73E-4352-9516-8C934B5C660A}" srcId="{24FA8A63-3E02-4269-9ADF-C90880E69029}" destId="{3C745C92-CB4C-4A5E-9C18-AEA2D49A2F80}" srcOrd="0" destOrd="0" parTransId="{8257FE85-3B7B-46B0-AF67-5F09AFE5B750}" sibTransId="{DBD41E0D-7177-4226-99EF-F62E48FFECB1}"/>
    <dgm:cxn modelId="{E7D778DA-9253-41DB-9453-4D78B1022C8D}" srcId="{A462C7E9-8437-45B4-AEB0-A28CAA3A3823}" destId="{0E0E7B3F-CC09-4A5E-BDC2-74DC23F458EA}" srcOrd="1" destOrd="0" parTransId="{E4BC2F3A-4E4A-408F-96D6-458DDE8922C9}" sibTransId="{A9F68062-3880-45C9-A673-A2CCEFE1D7FA}"/>
    <dgm:cxn modelId="{B1FA7D55-AFA7-4020-8A63-59BADEF62ADB}" srcId="{A462C7E9-8437-45B4-AEB0-A28CAA3A3823}" destId="{24FA8A63-3E02-4269-9ADF-C90880E69029}" srcOrd="0" destOrd="0" parTransId="{833A397D-35BB-4423-98B7-4FAB83DD6516}" sibTransId="{9752C707-6A90-4D02-911B-EA268DF360DB}"/>
    <dgm:cxn modelId="{9D025C48-4C49-4355-83FB-C411CE27D567}" type="presOf" srcId="{6181F1C3-1D45-4EDE-9FE5-1BE4BC541F97}" destId="{88D3E839-61CF-423D-B397-9EB5E8FB5E11}" srcOrd="0" destOrd="0" presId="urn:microsoft.com/office/officeart/2005/8/layout/vList5"/>
    <dgm:cxn modelId="{35BA299E-AB79-47AA-89E0-256D8DB070C0}" srcId="{A462C7E9-8437-45B4-AEB0-A28CAA3A3823}" destId="{B7AE7D82-87AC-4BF2-8F36-D827803B306F}" srcOrd="2" destOrd="0" parTransId="{708AAE02-CF63-46AC-BED4-7CE6914337AC}" sibTransId="{5E4FA69A-7442-47A1-BAEC-25AA7FEC43F9}"/>
    <dgm:cxn modelId="{D39D35D3-CD1F-40BB-883C-96E15322BF46}" srcId="{5D7CF974-6FEA-43A5-9100-74F94EC87D83}" destId="{6181F1C3-1D45-4EDE-9FE5-1BE4BC541F97}" srcOrd="0" destOrd="0" parTransId="{90F10172-6DD3-482A-B6AC-EE39F7C54885}" sibTransId="{4AFE4955-118B-4F48-80D8-99FBF95BBE1E}"/>
    <dgm:cxn modelId="{156C84E8-0FE4-4D63-A183-F3B3FD77E7EE}" type="presOf" srcId="{A462C7E9-8437-45B4-AEB0-A28CAA3A3823}" destId="{897E798B-C855-4292-AF59-AC775622CBA9}" srcOrd="0" destOrd="0" presId="urn:microsoft.com/office/officeart/2005/8/layout/vList5"/>
    <dgm:cxn modelId="{B9A4A111-51FF-4D0C-BED8-25701C455D0F}" type="presOf" srcId="{5D7CF974-6FEA-43A5-9100-74F94EC87D83}" destId="{CCB9911F-DD02-4237-B906-A48362A0E1C8}" srcOrd="0" destOrd="0" presId="urn:microsoft.com/office/officeart/2005/8/layout/vList5"/>
    <dgm:cxn modelId="{D1F9AD0F-E988-4293-91A4-B0ADCE03BCFA}" srcId="{B7AE7D82-87AC-4BF2-8F36-D827803B306F}" destId="{9CFB9BE3-3C71-471F-892F-376457EBF5B9}" srcOrd="0" destOrd="0" parTransId="{762DEA4E-C1EF-4307-BAC7-815B7383B603}" sibTransId="{ED84B955-013B-4363-80D6-BEF4ECED32DE}"/>
    <dgm:cxn modelId="{EDABC8A8-7FA5-45B4-9D20-E99DE4690C81}" type="presOf" srcId="{3C745C92-CB4C-4A5E-9C18-AEA2D49A2F80}" destId="{4AF3B274-FD6B-4BF5-BF0C-E0A764012BB9}" srcOrd="0" destOrd="0" presId="urn:microsoft.com/office/officeart/2005/8/layout/vList5"/>
    <dgm:cxn modelId="{1398957F-DD7F-4CEC-B7D7-930E1AC03549}" srcId="{A462C7E9-8437-45B4-AEB0-A28CAA3A3823}" destId="{5D7CF974-6FEA-43A5-9100-74F94EC87D83}" srcOrd="3" destOrd="0" parTransId="{4290F40C-9840-4945-953C-C7F7B2F14279}" sibTransId="{6660344E-F507-4A76-A6CD-30D25C430497}"/>
    <dgm:cxn modelId="{C9DA2B8C-AB57-4762-A685-8DFB02966962}" type="presOf" srcId="{385F0E08-D5C2-4459-81B4-9E6578DD9B89}" destId="{200614D8-965A-4768-899B-3A39725F1963}" srcOrd="0" destOrd="0" presId="urn:microsoft.com/office/officeart/2005/8/layout/vList5"/>
    <dgm:cxn modelId="{562ECB4A-38E0-4E58-9356-8EBEC5635ED4}" srcId="{B13480D5-95F8-4F45-875B-96CA6F68ABD0}" destId="{038BFDD6-DE50-4A32-A86B-9F45955B4AC6}" srcOrd="0" destOrd="0" parTransId="{1AE2D6B3-CC5A-4C73-BD61-89BD778C4405}" sibTransId="{250ED6DA-6238-4A4F-A5AC-B246033E4AD0}"/>
    <dgm:cxn modelId="{836C116D-C52A-4502-B647-D9BDE2C18D3A}" type="presOf" srcId="{038BFDD6-DE50-4A32-A86B-9F45955B4AC6}" destId="{C34B4B20-92B6-4343-9B2C-C292E189A2EE}" srcOrd="0" destOrd="0" presId="urn:microsoft.com/office/officeart/2005/8/layout/vList5"/>
    <dgm:cxn modelId="{9E74F717-2A7A-4C54-9C22-326A530FFE40}" type="presOf" srcId="{9CFB9BE3-3C71-471F-892F-376457EBF5B9}" destId="{F72FFE9A-C637-464E-9D5A-886E71F0F7CC}" srcOrd="0" destOrd="0" presId="urn:microsoft.com/office/officeart/2005/8/layout/vList5"/>
    <dgm:cxn modelId="{9AAA4043-2937-4BDA-894E-05895722A7F8}" type="presOf" srcId="{B13480D5-95F8-4F45-875B-96CA6F68ABD0}" destId="{62A2A1F8-68DE-47F5-A73B-AC1ACA2761B1}" srcOrd="0" destOrd="0" presId="urn:microsoft.com/office/officeart/2005/8/layout/vList5"/>
    <dgm:cxn modelId="{161CC974-6E98-4E5F-964B-AD5AE84618E4}" srcId="{0E0E7B3F-CC09-4A5E-BDC2-74DC23F458EA}" destId="{385F0E08-D5C2-4459-81B4-9E6578DD9B89}" srcOrd="0" destOrd="0" parTransId="{ECF09CE4-D88D-4DA4-AC92-FFE968C712F6}" sibTransId="{57268C88-046C-47D2-87BA-C7F41B70CB80}"/>
    <dgm:cxn modelId="{1464DD69-4F22-44AA-BEE8-2983CF2E87B4}" type="presOf" srcId="{24FA8A63-3E02-4269-9ADF-C90880E69029}" destId="{7254DDFC-C7D3-4BED-B7DC-F0E98F0ACE01}" srcOrd="0" destOrd="0" presId="urn:microsoft.com/office/officeart/2005/8/layout/vList5"/>
    <dgm:cxn modelId="{C72C1556-F02E-4F5C-84D7-3473550805F7}" type="presOf" srcId="{B7AE7D82-87AC-4BF2-8F36-D827803B306F}" destId="{84783443-073B-40EF-B3AC-A0DB9F567B21}" srcOrd="0" destOrd="0" presId="urn:microsoft.com/office/officeart/2005/8/layout/vList5"/>
    <dgm:cxn modelId="{012E5084-6196-4E86-9D0A-130A7C85604B}" type="presOf" srcId="{0E0E7B3F-CC09-4A5E-BDC2-74DC23F458EA}" destId="{6A13B08C-AEF2-4512-A286-D6DF8BD3B7C8}" srcOrd="0" destOrd="0" presId="urn:microsoft.com/office/officeart/2005/8/layout/vList5"/>
    <dgm:cxn modelId="{CC5EA192-5C43-49B0-BC8D-5FF72B1E7DB1}" srcId="{A462C7E9-8437-45B4-AEB0-A28CAA3A3823}" destId="{B13480D5-95F8-4F45-875B-96CA6F68ABD0}" srcOrd="4" destOrd="0" parTransId="{F140F94F-812E-4C34-9B91-5870E9AA14C3}" sibTransId="{BD58361E-B871-4A42-974D-C55C02DCF234}"/>
    <dgm:cxn modelId="{0A38460C-6A1D-4590-828F-F41A466C130F}" type="presParOf" srcId="{897E798B-C855-4292-AF59-AC775622CBA9}" destId="{AA1D2FA9-0A6E-42FA-984B-78C508DBB07E}" srcOrd="0" destOrd="0" presId="urn:microsoft.com/office/officeart/2005/8/layout/vList5"/>
    <dgm:cxn modelId="{D5F04742-082C-4C1D-8748-15FEE7DE0D98}" type="presParOf" srcId="{AA1D2FA9-0A6E-42FA-984B-78C508DBB07E}" destId="{7254DDFC-C7D3-4BED-B7DC-F0E98F0ACE01}" srcOrd="0" destOrd="0" presId="urn:microsoft.com/office/officeart/2005/8/layout/vList5"/>
    <dgm:cxn modelId="{50B246E5-5077-4680-BC0A-0AB02AC86CC7}" type="presParOf" srcId="{AA1D2FA9-0A6E-42FA-984B-78C508DBB07E}" destId="{4AF3B274-FD6B-4BF5-BF0C-E0A764012BB9}" srcOrd="1" destOrd="0" presId="urn:microsoft.com/office/officeart/2005/8/layout/vList5"/>
    <dgm:cxn modelId="{5CF01A9D-BBD1-4D04-B191-8DFBB878376E}" type="presParOf" srcId="{897E798B-C855-4292-AF59-AC775622CBA9}" destId="{14E63956-EAF0-464F-8934-AB408EEE9B0B}" srcOrd="1" destOrd="0" presId="urn:microsoft.com/office/officeart/2005/8/layout/vList5"/>
    <dgm:cxn modelId="{C4E739BE-AAD6-4DB0-A582-FC3AA7E7C053}" type="presParOf" srcId="{897E798B-C855-4292-AF59-AC775622CBA9}" destId="{16371A81-27FB-4313-87A2-9743FE3DEADF}" srcOrd="2" destOrd="0" presId="urn:microsoft.com/office/officeart/2005/8/layout/vList5"/>
    <dgm:cxn modelId="{6AC7A093-B068-4E55-BAD8-DA1BF98A5095}" type="presParOf" srcId="{16371A81-27FB-4313-87A2-9743FE3DEADF}" destId="{6A13B08C-AEF2-4512-A286-D6DF8BD3B7C8}" srcOrd="0" destOrd="0" presId="urn:microsoft.com/office/officeart/2005/8/layout/vList5"/>
    <dgm:cxn modelId="{241DC87C-5C6D-4E14-B2CF-38CB7D155206}" type="presParOf" srcId="{16371A81-27FB-4313-87A2-9743FE3DEADF}" destId="{200614D8-965A-4768-899B-3A39725F1963}" srcOrd="1" destOrd="0" presId="urn:microsoft.com/office/officeart/2005/8/layout/vList5"/>
    <dgm:cxn modelId="{19DF81B0-7B16-406A-B3A2-671A6B0D2D69}" type="presParOf" srcId="{897E798B-C855-4292-AF59-AC775622CBA9}" destId="{90C4BE97-F2B3-4C71-A82D-415CFF907D89}" srcOrd="3" destOrd="0" presId="urn:microsoft.com/office/officeart/2005/8/layout/vList5"/>
    <dgm:cxn modelId="{A1CCDA47-9AE6-4292-AA33-5BAA97CAE92E}" type="presParOf" srcId="{897E798B-C855-4292-AF59-AC775622CBA9}" destId="{09C4ED67-5B2E-486B-AAC7-51A79B598125}" srcOrd="4" destOrd="0" presId="urn:microsoft.com/office/officeart/2005/8/layout/vList5"/>
    <dgm:cxn modelId="{07DB99EC-2D69-4827-8FBF-6E1CF60DDA8D}" type="presParOf" srcId="{09C4ED67-5B2E-486B-AAC7-51A79B598125}" destId="{84783443-073B-40EF-B3AC-A0DB9F567B21}" srcOrd="0" destOrd="0" presId="urn:microsoft.com/office/officeart/2005/8/layout/vList5"/>
    <dgm:cxn modelId="{3B814A5D-A4C6-429C-BE27-E3AACF4EC69A}" type="presParOf" srcId="{09C4ED67-5B2E-486B-AAC7-51A79B598125}" destId="{F72FFE9A-C637-464E-9D5A-886E71F0F7CC}" srcOrd="1" destOrd="0" presId="urn:microsoft.com/office/officeart/2005/8/layout/vList5"/>
    <dgm:cxn modelId="{0A0CFBD0-61A3-47AA-8167-C5610F3B07B5}" type="presParOf" srcId="{897E798B-C855-4292-AF59-AC775622CBA9}" destId="{56CF0165-8E3E-4C6E-80AE-30670EDE8A24}" srcOrd="5" destOrd="0" presId="urn:microsoft.com/office/officeart/2005/8/layout/vList5"/>
    <dgm:cxn modelId="{6DF78C12-1304-47F7-B2F4-2BB2480D9F10}" type="presParOf" srcId="{897E798B-C855-4292-AF59-AC775622CBA9}" destId="{A548D9AB-6325-4320-AE75-5C716D57D61F}" srcOrd="6" destOrd="0" presId="urn:microsoft.com/office/officeart/2005/8/layout/vList5"/>
    <dgm:cxn modelId="{DD3FB96E-575B-4151-B4E6-CA7CA151225C}" type="presParOf" srcId="{A548D9AB-6325-4320-AE75-5C716D57D61F}" destId="{CCB9911F-DD02-4237-B906-A48362A0E1C8}" srcOrd="0" destOrd="0" presId="urn:microsoft.com/office/officeart/2005/8/layout/vList5"/>
    <dgm:cxn modelId="{3D03EDD4-0293-4A1F-840F-FF66EDD6D993}" type="presParOf" srcId="{A548D9AB-6325-4320-AE75-5C716D57D61F}" destId="{88D3E839-61CF-423D-B397-9EB5E8FB5E11}" srcOrd="1" destOrd="0" presId="urn:microsoft.com/office/officeart/2005/8/layout/vList5"/>
    <dgm:cxn modelId="{09D5FF53-D5F3-4BBF-A8E7-3570A496B199}" type="presParOf" srcId="{897E798B-C855-4292-AF59-AC775622CBA9}" destId="{44F20EDF-3544-431C-AF92-8FF8E73472C8}" srcOrd="7" destOrd="0" presId="urn:microsoft.com/office/officeart/2005/8/layout/vList5"/>
    <dgm:cxn modelId="{E18ABC21-8812-46B0-8D3C-9DD991E21735}" type="presParOf" srcId="{897E798B-C855-4292-AF59-AC775622CBA9}" destId="{0A35F93D-D40A-4F96-A6A3-FCB2D4D724BD}" srcOrd="8" destOrd="0" presId="urn:microsoft.com/office/officeart/2005/8/layout/vList5"/>
    <dgm:cxn modelId="{B0BC5DB2-3D1E-45BF-BB88-986F1B80F2C8}" type="presParOf" srcId="{0A35F93D-D40A-4F96-A6A3-FCB2D4D724BD}" destId="{62A2A1F8-68DE-47F5-A73B-AC1ACA2761B1}" srcOrd="0" destOrd="0" presId="urn:microsoft.com/office/officeart/2005/8/layout/vList5"/>
    <dgm:cxn modelId="{5A1B11BC-2A78-4AAC-833A-8C48A8634049}" type="presParOf" srcId="{0A35F93D-D40A-4F96-A6A3-FCB2D4D724BD}" destId="{C34B4B20-92B6-4343-9B2C-C292E189A2E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3B274-FD6B-4BF5-BF0C-E0A764012BB9}">
      <dsp:nvSpPr>
        <dsp:cNvPr id="0" name=""/>
        <dsp:cNvSpPr/>
      </dsp:nvSpPr>
      <dsp:spPr>
        <a:xfrm rot="5400000">
          <a:off x="5575202" y="-2286668"/>
          <a:ext cx="858345" cy="5651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workspace is a folder which stores the reports.</a:t>
          </a:r>
          <a:endParaRPr lang="en-US" sz="1600" kern="1200" dirty="0"/>
        </a:p>
      </dsp:txBody>
      <dsp:txXfrm rot="-5400000">
        <a:off x="3178787" y="151648"/>
        <a:ext cx="5609275" cy="774543"/>
      </dsp:txXfrm>
    </dsp:sp>
    <dsp:sp modelId="{7254DDFC-C7D3-4BED-B7DC-F0E98F0ACE01}">
      <dsp:nvSpPr>
        <dsp:cNvPr id="0" name=""/>
        <dsp:cNvSpPr/>
      </dsp:nvSpPr>
      <dsp:spPr>
        <a:xfrm>
          <a:off x="0" y="2453"/>
          <a:ext cx="3178787" cy="1072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Workspace</a:t>
          </a:r>
          <a:endParaRPr lang="en-US" sz="4400" kern="1200" dirty="0"/>
        </a:p>
      </dsp:txBody>
      <dsp:txXfrm>
        <a:off x="52376" y="54829"/>
        <a:ext cx="3074035" cy="968179"/>
      </dsp:txXfrm>
    </dsp:sp>
    <dsp:sp modelId="{200614D8-965A-4768-899B-3A39725F1963}">
      <dsp:nvSpPr>
        <dsp:cNvPr id="0" name=""/>
        <dsp:cNvSpPr/>
      </dsp:nvSpPr>
      <dsp:spPr>
        <a:xfrm rot="5400000">
          <a:off x="5575202" y="-1160090"/>
          <a:ext cx="858345" cy="5651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Report is PBIX report which is moved from Desktop to Power BI Web Apps.</a:t>
          </a:r>
          <a:endParaRPr lang="en-US" sz="1600" kern="1200" dirty="0"/>
        </a:p>
      </dsp:txBody>
      <dsp:txXfrm rot="-5400000">
        <a:off x="3178787" y="1278226"/>
        <a:ext cx="5609275" cy="774543"/>
      </dsp:txXfrm>
    </dsp:sp>
    <dsp:sp modelId="{6A13B08C-AEF2-4512-A286-D6DF8BD3B7C8}">
      <dsp:nvSpPr>
        <dsp:cNvPr id="0" name=""/>
        <dsp:cNvSpPr/>
      </dsp:nvSpPr>
      <dsp:spPr>
        <a:xfrm>
          <a:off x="0" y="1129031"/>
          <a:ext cx="3178787" cy="1072931"/>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Report</a:t>
          </a:r>
          <a:endParaRPr lang="en-US" sz="4400" kern="1200" dirty="0"/>
        </a:p>
      </dsp:txBody>
      <dsp:txXfrm>
        <a:off x="52376" y="1181407"/>
        <a:ext cx="3074035" cy="968179"/>
      </dsp:txXfrm>
    </dsp:sp>
    <dsp:sp modelId="{F72FFE9A-C637-464E-9D5A-886E71F0F7CC}">
      <dsp:nvSpPr>
        <dsp:cNvPr id="0" name=""/>
        <dsp:cNvSpPr/>
      </dsp:nvSpPr>
      <dsp:spPr>
        <a:xfrm rot="5400000">
          <a:off x="5575202" y="-33512"/>
          <a:ext cx="858345" cy="5651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Dashboard is a summary page of Power BI Reports which is created from the visualization of Power BI Reports.</a:t>
          </a:r>
          <a:endParaRPr lang="en-US" sz="1600" kern="1200" dirty="0"/>
        </a:p>
      </dsp:txBody>
      <dsp:txXfrm rot="-5400000">
        <a:off x="3178787" y="2404804"/>
        <a:ext cx="5609275" cy="774543"/>
      </dsp:txXfrm>
    </dsp:sp>
    <dsp:sp modelId="{84783443-073B-40EF-B3AC-A0DB9F567B21}">
      <dsp:nvSpPr>
        <dsp:cNvPr id="0" name=""/>
        <dsp:cNvSpPr/>
      </dsp:nvSpPr>
      <dsp:spPr>
        <a:xfrm>
          <a:off x="0" y="2255609"/>
          <a:ext cx="3178787" cy="1072931"/>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Dashboard</a:t>
          </a:r>
          <a:endParaRPr lang="en-US" sz="4400" kern="1200" dirty="0"/>
        </a:p>
      </dsp:txBody>
      <dsp:txXfrm>
        <a:off x="52376" y="2307985"/>
        <a:ext cx="3074035" cy="968179"/>
      </dsp:txXfrm>
    </dsp:sp>
    <dsp:sp modelId="{88D3E839-61CF-423D-B397-9EB5E8FB5E11}">
      <dsp:nvSpPr>
        <dsp:cNvPr id="0" name=""/>
        <dsp:cNvSpPr/>
      </dsp:nvSpPr>
      <dsp:spPr>
        <a:xfrm rot="5400000">
          <a:off x="5575202" y="1093064"/>
          <a:ext cx="858345" cy="5651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Dataset is the data associated with the Power BI Reports</a:t>
          </a:r>
          <a:endParaRPr lang="en-US" sz="1600" kern="1200" dirty="0"/>
        </a:p>
      </dsp:txBody>
      <dsp:txXfrm rot="-5400000">
        <a:off x="3178787" y="3531381"/>
        <a:ext cx="5609275" cy="774543"/>
      </dsp:txXfrm>
    </dsp:sp>
    <dsp:sp modelId="{CCB9911F-DD02-4237-B906-A48362A0E1C8}">
      <dsp:nvSpPr>
        <dsp:cNvPr id="0" name=""/>
        <dsp:cNvSpPr/>
      </dsp:nvSpPr>
      <dsp:spPr>
        <a:xfrm>
          <a:off x="0" y="3382187"/>
          <a:ext cx="3178787" cy="1072931"/>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Datasets</a:t>
          </a:r>
          <a:endParaRPr lang="en-US" sz="4400" kern="1200" dirty="0"/>
        </a:p>
      </dsp:txBody>
      <dsp:txXfrm>
        <a:off x="52376" y="3434563"/>
        <a:ext cx="3074035" cy="968179"/>
      </dsp:txXfrm>
    </dsp:sp>
    <dsp:sp modelId="{C34B4B20-92B6-4343-9B2C-C292E189A2EE}">
      <dsp:nvSpPr>
        <dsp:cNvPr id="0" name=""/>
        <dsp:cNvSpPr/>
      </dsp:nvSpPr>
      <dsp:spPr>
        <a:xfrm rot="5400000">
          <a:off x="5575202" y="2219642"/>
          <a:ext cx="858345" cy="5651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gateway is the bridge between the local sources machine and the dataset in the Report, which should be always on the local machine to refresh the datasets.</a:t>
          </a:r>
          <a:endParaRPr lang="en-US" sz="1600" kern="1200" dirty="0"/>
        </a:p>
      </dsp:txBody>
      <dsp:txXfrm rot="-5400000">
        <a:off x="3178787" y="4657959"/>
        <a:ext cx="5609275" cy="774543"/>
      </dsp:txXfrm>
    </dsp:sp>
    <dsp:sp modelId="{62A2A1F8-68DE-47F5-A73B-AC1ACA2761B1}">
      <dsp:nvSpPr>
        <dsp:cNvPr id="0" name=""/>
        <dsp:cNvSpPr/>
      </dsp:nvSpPr>
      <dsp:spPr>
        <a:xfrm>
          <a:off x="0" y="4508765"/>
          <a:ext cx="3178787" cy="1072931"/>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Gateway</a:t>
          </a:r>
          <a:endParaRPr lang="en-US" sz="4400" kern="1200" dirty="0"/>
        </a:p>
      </dsp:txBody>
      <dsp:txXfrm>
        <a:off x="52376" y="4561141"/>
        <a:ext cx="3074035" cy="96817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134214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273160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2342205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7E2A8-C25E-4D97-9984-7613575D5767}"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37656182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17E2A8-C25E-4D97-9984-7613575D5767}"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17E2A8-C25E-4D97-9984-7613575D5767}"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7E2A8-C25E-4D97-9984-7613575D5767}"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7E2A8-C25E-4D97-9984-7613575D5767}"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1843180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E2A8-C25E-4D97-9984-7613575D5767}"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41329-DF72-4468-993B-D1B56A6CD7C5}"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E17E2A8-C25E-4D97-9984-7613575D5767}" type="datetimeFigureOut">
              <a:rPr lang="en-US" smtClean="0"/>
              <a:t>11/15/2020</a:t>
            </a:fld>
            <a:endParaRPr lang="en-US"/>
          </a:p>
        </p:txBody>
      </p:sp>
      <p:sp>
        <p:nvSpPr>
          <p:cNvPr id="9" name="Slide Number Placeholder 8"/>
          <p:cNvSpPr>
            <a:spLocks noGrp="1"/>
          </p:cNvSpPr>
          <p:nvPr>
            <p:ph type="sldNum" sz="quarter" idx="11"/>
          </p:nvPr>
        </p:nvSpPr>
        <p:spPr/>
        <p:txBody>
          <a:bodyPr/>
          <a:lstStyle/>
          <a:p>
            <a:fld id="{B7F41329-DF72-4468-993B-D1B56A6CD7C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7E2A8-C25E-4D97-9984-7613575D5767}"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90697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2"/>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17E2A8-C25E-4D97-9984-7613575D5767}"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147522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1"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1"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17E2A8-C25E-4D97-9984-7613575D5767}"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104953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7E2A8-C25E-4D97-9984-7613575D5767}"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174067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7E2A8-C25E-4D97-9984-7613575D5767}"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114059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265" y="273052"/>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2"/>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E2A8-C25E-4D97-9984-7613575D5767}"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2605158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E2A8-C25E-4D97-9984-7613575D5767}"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41329-DF72-4468-993B-D1B56A6CD7C5}" type="slidenum">
              <a:rPr lang="en-US" smtClean="0"/>
              <a:t>‹#›</a:t>
            </a:fld>
            <a:endParaRPr lang="en-US"/>
          </a:p>
        </p:txBody>
      </p:sp>
    </p:spTree>
    <p:extLst>
      <p:ext uri="{BB962C8B-B14F-4D97-AF65-F5344CB8AC3E}">
        <p14:creationId xmlns:p14="http://schemas.microsoft.com/office/powerpoint/2010/main" val="230506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7E2A8-C25E-4D97-9984-7613575D5767}" type="datetimeFigureOut">
              <a:rPr lang="en-US" smtClean="0"/>
              <a:t>11/15/2020</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41329-DF72-4468-993B-D1B56A6CD7C5}" type="slidenum">
              <a:rPr lang="en-US" smtClean="0"/>
              <a:t>‹#›</a:t>
            </a:fld>
            <a:endParaRPr lang="en-US"/>
          </a:p>
        </p:txBody>
      </p:sp>
    </p:spTree>
    <p:extLst>
      <p:ext uri="{BB962C8B-B14F-4D97-AF65-F5344CB8AC3E}">
        <p14:creationId xmlns:p14="http://schemas.microsoft.com/office/powerpoint/2010/main" val="422864408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F41329-DF72-4468-993B-D1B56A6CD7C5}"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AE17E2A8-C25E-4D97-9984-7613575D5767}" type="datetimeFigureOut">
              <a:rPr lang="en-US" smtClean="0"/>
              <a:t>11/15/2020</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91CD63-5F23-455C-BB56-C7374F9C62C7}"/>
              </a:ext>
            </a:extLst>
          </p:cNvPr>
          <p:cNvSpPr>
            <a:spLocks noGrp="1"/>
          </p:cNvSpPr>
          <p:nvPr>
            <p:ph type="ctrTitle"/>
          </p:nvPr>
        </p:nvSpPr>
        <p:spPr>
          <a:xfrm>
            <a:off x="1507067" y="2757488"/>
            <a:ext cx="7766936" cy="1293348"/>
          </a:xfrm>
        </p:spPr>
        <p:txBody>
          <a:bodyPr>
            <a:normAutofit/>
          </a:bodyPr>
          <a:lstStyle/>
          <a:p>
            <a:r>
              <a:rPr lang="en-IN" sz="4800" dirty="0" smtClean="0">
                <a:solidFill>
                  <a:srgbClr val="002060"/>
                </a:solidFill>
                <a:latin typeface="Times New Roman" panose="02020603050405020304" pitchFamily="18" charset="0"/>
                <a:cs typeface="Times New Roman" panose="02020603050405020304" pitchFamily="18" charset="0"/>
              </a:rPr>
              <a:t>POWER BI DEPLOYMENT</a:t>
            </a:r>
            <a:endParaRPr lang="en-IN"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869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5" y="609602"/>
            <a:ext cx="8596668" cy="1385455"/>
          </a:xfrm>
        </p:spPr>
        <p:txBody>
          <a:bodyPr>
            <a:normAutofit fontScale="90000"/>
          </a:bodyPr>
          <a:lstStyle/>
          <a:p>
            <a:r>
              <a:rPr lang="en-IN" smtClean="0"/>
              <a:t>POWER BI DEPLOYMENT </a:t>
            </a:r>
            <a:br>
              <a:rPr lang="en-IN" smtClean="0"/>
            </a:br>
            <a:r>
              <a:rPr lang="en-IN" sz="1800" smtClean="0">
                <a:solidFill>
                  <a:srgbClr val="FF0000"/>
                </a:solidFill>
              </a:rPr>
              <a:t>Power BI deployment means moving the power bi desktop report to Power BI Services (Power BI Web) so that it can be accessed by web and mobile application through secured credentials. </a:t>
            </a:r>
            <a:r>
              <a:rPr lang="en-IN" smtClean="0"/>
              <a:t/>
            </a:r>
            <a:br>
              <a:rPr lang="en-IN" smtClean="0"/>
            </a:br>
            <a:endParaRPr lang="en-IN"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6031" y="1600200"/>
            <a:ext cx="9647138" cy="4800600"/>
          </a:xfrm>
        </p:spPr>
      </p:pic>
    </p:spTree>
    <p:extLst>
      <p:ext uri="{BB962C8B-B14F-4D97-AF65-F5344CB8AC3E}">
        <p14:creationId xmlns:p14="http://schemas.microsoft.com/office/powerpoint/2010/main" val="1146553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3" y="609601"/>
            <a:ext cx="8314267" cy="803564"/>
          </a:xfrm>
        </p:spPr>
        <p:txBody>
          <a:bodyPr>
            <a:normAutofit fontScale="90000"/>
          </a:bodyPr>
          <a:lstStyle/>
          <a:p>
            <a:r>
              <a:rPr lang="en-IN" dirty="0" smtClean="0"/>
              <a:t>POWER BI REPORT PUBLISHING</a:t>
            </a:r>
            <a:br>
              <a:rPr lang="en-IN" dirty="0" smtClean="0"/>
            </a:br>
            <a:r>
              <a:rPr lang="en-IN" dirty="0" smtClean="0"/>
              <a:t/>
            </a:r>
            <a:br>
              <a:rPr lang="en-IN" dirty="0" smtClean="0"/>
            </a:b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093" y="1094511"/>
            <a:ext cx="9102435" cy="497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075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5" y="318655"/>
            <a:ext cx="8596668" cy="775854"/>
          </a:xfrm>
        </p:spPr>
        <p:txBody>
          <a:bodyPr>
            <a:normAutofit fontScale="90000"/>
          </a:bodyPr>
          <a:lstStyle/>
          <a:p>
            <a:r>
              <a:rPr lang="en-IN" dirty="0" smtClean="0"/>
              <a:t/>
            </a:r>
            <a:br>
              <a:rPr lang="en-IN" dirty="0" smtClean="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a:t/>
            </a:r>
            <a:br>
              <a:rPr lang="en-IN" dirty="0"/>
            </a:br>
            <a:r>
              <a:rPr lang="en-US" sz="1600" b="1" dirty="0" smtClean="0"/>
              <a:t>WEB </a:t>
            </a:r>
            <a:r>
              <a:rPr lang="en-US" sz="1600" b="1" dirty="0"/>
              <a:t>VERSIONS SUPPORTS THREE TYPES OF ACCOUNTS</a:t>
            </a:r>
            <a:r>
              <a:rPr lang="en-US" dirty="0"/>
              <a:t/>
            </a:r>
            <a:br>
              <a:rPr lang="en-US" dirty="0"/>
            </a:br>
            <a:r>
              <a:rPr lang="en-IN" dirty="0"/>
              <a:t/>
            </a:r>
            <a:br>
              <a:rPr lang="en-IN" dirty="0"/>
            </a:br>
            <a:r>
              <a:rPr lang="en-IN" dirty="0" smtClean="0"/>
              <a:t/>
            </a:r>
            <a:br>
              <a:rPr lang="en-IN" dirty="0" smtClean="0"/>
            </a:br>
            <a:r>
              <a:rPr lang="en-IN" dirty="0" smtClean="0"/>
              <a:t/>
            </a:r>
            <a:br>
              <a:rPr lang="en-IN" dirty="0" smtClean="0"/>
            </a:br>
            <a:r>
              <a:rPr lang="en-IN" dirty="0"/>
              <a:t/>
            </a:r>
            <a:br>
              <a:rPr lang="en-IN" dirty="0"/>
            </a:br>
            <a:endParaRPr lang="en-IN" dirty="0"/>
          </a:p>
        </p:txBody>
      </p:sp>
      <p:graphicFrame>
        <p:nvGraphicFramePr>
          <p:cNvPr id="11" name="Table 10"/>
          <p:cNvGraphicFramePr>
            <a:graphicFrameLocks noGrp="1"/>
          </p:cNvGraphicFramePr>
          <p:nvPr>
            <p:extLst>
              <p:ext uri="{D42A27DB-BD31-4B8C-83A1-F6EECF244321}">
                <p14:modId xmlns:p14="http://schemas.microsoft.com/office/powerpoint/2010/main" val="2806087312"/>
              </p:ext>
            </p:extLst>
          </p:nvPr>
        </p:nvGraphicFramePr>
        <p:xfrm>
          <a:off x="997529" y="3105835"/>
          <a:ext cx="8123379" cy="731520"/>
        </p:xfrm>
        <a:graphic>
          <a:graphicData uri="http://schemas.openxmlformats.org/drawingml/2006/table">
            <a:tbl>
              <a:tblPr firstRow="1" bandRow="1">
                <a:tableStyleId>{5C22544A-7EE6-4342-B048-85BDC9FD1C3A}</a:tableStyleId>
              </a:tblPr>
              <a:tblGrid>
                <a:gridCol w="2707793"/>
                <a:gridCol w="2707793"/>
                <a:gridCol w="2707793"/>
              </a:tblGrid>
              <a:tr h="204201">
                <a:tc>
                  <a:txBody>
                    <a:bodyPr/>
                    <a:lstStyle/>
                    <a:p>
                      <a:r>
                        <a:rPr lang="en-US" dirty="0" smtClean="0"/>
                        <a:t>FREE</a:t>
                      </a:r>
                      <a:endParaRPr lang="en-US" dirty="0"/>
                    </a:p>
                  </a:txBody>
                  <a:tcPr/>
                </a:tc>
                <a:tc>
                  <a:txBody>
                    <a:bodyPr/>
                    <a:lstStyle/>
                    <a:p>
                      <a:r>
                        <a:rPr lang="en-US" dirty="0" smtClean="0"/>
                        <a:t>PRO</a:t>
                      </a:r>
                      <a:endParaRPr lang="en-US" dirty="0"/>
                    </a:p>
                  </a:txBody>
                  <a:tcPr/>
                </a:tc>
                <a:tc>
                  <a:txBody>
                    <a:bodyPr/>
                    <a:lstStyle/>
                    <a:p>
                      <a:r>
                        <a:rPr lang="en-US" dirty="0" smtClean="0"/>
                        <a:t>PREMIUM</a:t>
                      </a:r>
                      <a:endParaRPr lang="en-US" dirty="0"/>
                    </a:p>
                  </a:txBody>
                  <a:tcPr/>
                </a:tc>
              </a:tr>
              <a:tr h="204201">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12" name="Rectangle 11"/>
          <p:cNvSpPr/>
          <p:nvPr/>
        </p:nvSpPr>
        <p:spPr>
          <a:xfrm>
            <a:off x="651163" y="3105835"/>
            <a:ext cx="9153849" cy="1477328"/>
          </a:xfrm>
          <a:prstGeom prst="rect">
            <a:avLst/>
          </a:prstGeom>
        </p:spPr>
        <p:txBody>
          <a:bodyPr wrap="square">
            <a:spAutoFit/>
          </a:bodyPr>
          <a:lstStyle/>
          <a:p>
            <a:endParaRPr lang="en-US" b="1" dirty="0" smtClean="0"/>
          </a:p>
          <a:p>
            <a:endParaRPr lang="en-US" b="1" dirty="0"/>
          </a:p>
          <a:p>
            <a:endParaRPr lang="en-US" b="1" dirty="0" smtClean="0"/>
          </a:p>
          <a:p>
            <a:endParaRPr lang="en-US" b="1" dirty="0"/>
          </a:p>
          <a:p>
            <a:r>
              <a:rPr lang="en-US" b="1" dirty="0" smtClean="0"/>
              <a:t>Web </a:t>
            </a:r>
            <a:r>
              <a:rPr lang="en-US" b="1" dirty="0"/>
              <a:t>account can be on Microsoft cloud or it can on the domain of the company</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518151521"/>
              </p:ext>
            </p:extLst>
          </p:nvPr>
        </p:nvGraphicFramePr>
        <p:xfrm>
          <a:off x="1052944" y="4876800"/>
          <a:ext cx="7980220" cy="1420621"/>
        </p:xfrm>
        <a:graphic>
          <a:graphicData uri="http://schemas.openxmlformats.org/drawingml/2006/table">
            <a:tbl>
              <a:tblPr firstRow="1" firstCol="1" bandRow="1">
                <a:tableStyleId>{5C22544A-7EE6-4342-B048-85BDC9FD1C3A}</a:tableStyleId>
              </a:tblPr>
              <a:tblGrid>
                <a:gridCol w="3990110"/>
                <a:gridCol w="3990110"/>
              </a:tblGrid>
              <a:tr h="399313">
                <a:tc>
                  <a:txBody>
                    <a:bodyPr/>
                    <a:lstStyle/>
                    <a:p>
                      <a:pPr marL="0" marR="0">
                        <a:lnSpc>
                          <a:spcPct val="115000"/>
                        </a:lnSpc>
                        <a:spcBef>
                          <a:spcPts val="0"/>
                        </a:spcBef>
                        <a:spcAft>
                          <a:spcPts val="0"/>
                        </a:spcAft>
                      </a:pPr>
                      <a:r>
                        <a:rPr lang="en-US" sz="2400" dirty="0">
                          <a:effectLst/>
                        </a:rPr>
                        <a:t>Cloud</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On </a:t>
                      </a:r>
                      <a:r>
                        <a:rPr lang="en-US" sz="1800" dirty="0" smtClean="0">
                          <a:effectLst/>
                        </a:rPr>
                        <a:t>Premises</a:t>
                      </a:r>
                      <a:endParaRPr lang="en-US" sz="1800" dirty="0">
                        <a:effectLst/>
                        <a:latin typeface="Calibri"/>
                        <a:ea typeface="Calibri"/>
                        <a:cs typeface="Times New Roman"/>
                      </a:endParaRPr>
                    </a:p>
                  </a:txBody>
                  <a:tcPr marL="68580" marR="68580" marT="0" marB="0"/>
                </a:tc>
              </a:tr>
              <a:tr h="999997">
                <a:tc>
                  <a:txBody>
                    <a:bodyPr/>
                    <a:lstStyle/>
                    <a:p>
                      <a:pPr marL="0" marR="0">
                        <a:lnSpc>
                          <a:spcPct val="115000"/>
                        </a:lnSpc>
                        <a:spcBef>
                          <a:spcPts val="0"/>
                        </a:spcBef>
                        <a:spcAft>
                          <a:spcPts val="0"/>
                        </a:spcAft>
                      </a:pPr>
                      <a:r>
                        <a:rPr lang="en-US" sz="1600" dirty="0">
                          <a:effectLst/>
                        </a:rPr>
                        <a:t>Data &amp; Report will be stored on Microsoft cloud server and will be managed by Microsoft team</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Microsoft Power BI web services will be hosted on in house servers and will be managed by the company</a:t>
                      </a:r>
                      <a:endParaRPr lang="en-US" sz="1600" dirty="0">
                        <a:effectLst/>
                        <a:latin typeface="Calibri"/>
                        <a:ea typeface="Calibri"/>
                        <a:cs typeface="Times New Roman"/>
                      </a:endParaRPr>
                    </a:p>
                  </a:txBody>
                  <a:tcPr marL="68580" marR="68580" marT="0" marB="0"/>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236590709"/>
              </p:ext>
            </p:extLst>
          </p:nvPr>
        </p:nvGraphicFramePr>
        <p:xfrm>
          <a:off x="886690" y="692208"/>
          <a:ext cx="8159634" cy="1682496"/>
        </p:xfrm>
        <a:graphic>
          <a:graphicData uri="http://schemas.openxmlformats.org/drawingml/2006/table">
            <a:tbl>
              <a:tblPr firstRow="1" firstCol="1" bandRow="1">
                <a:tableStyleId>{5C22544A-7EE6-4342-B048-85BDC9FD1C3A}</a:tableStyleId>
              </a:tblPr>
              <a:tblGrid>
                <a:gridCol w="4079817"/>
                <a:gridCol w="4079817"/>
              </a:tblGrid>
              <a:tr h="173129">
                <a:tc>
                  <a:txBody>
                    <a:bodyPr/>
                    <a:lstStyle/>
                    <a:p>
                      <a:pPr marL="0" marR="0">
                        <a:lnSpc>
                          <a:spcPct val="115000"/>
                        </a:lnSpc>
                        <a:spcBef>
                          <a:spcPts val="0"/>
                        </a:spcBef>
                        <a:spcAft>
                          <a:spcPts val="0"/>
                        </a:spcAft>
                      </a:pPr>
                      <a:r>
                        <a:rPr lang="en-US" sz="1600" dirty="0">
                          <a:effectLst/>
                        </a:rPr>
                        <a:t>DESKTOP</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WEB VERSION</a:t>
                      </a:r>
                      <a:endParaRPr lang="en-US" sz="1600">
                        <a:effectLst/>
                        <a:latin typeface="Calibri"/>
                        <a:ea typeface="Calibri"/>
                        <a:cs typeface="Times New Roman"/>
                      </a:endParaRPr>
                    </a:p>
                  </a:txBody>
                  <a:tcPr marL="68580" marR="68580" marT="0" marB="0"/>
                </a:tc>
              </a:tr>
              <a:tr h="540953">
                <a:tc>
                  <a:txBody>
                    <a:bodyPr/>
                    <a:lstStyle/>
                    <a:p>
                      <a:pPr marL="0" marR="0">
                        <a:lnSpc>
                          <a:spcPct val="115000"/>
                        </a:lnSpc>
                        <a:spcBef>
                          <a:spcPts val="0"/>
                        </a:spcBef>
                        <a:spcAft>
                          <a:spcPts val="0"/>
                        </a:spcAft>
                      </a:pPr>
                      <a:r>
                        <a:rPr lang="en-US" sz="1600" dirty="0">
                          <a:effectLst/>
                        </a:rPr>
                        <a:t>PBIX</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URL</a:t>
                      </a:r>
                    </a:p>
                    <a:p>
                      <a:pPr marL="0" marR="0">
                        <a:lnSpc>
                          <a:spcPct val="115000"/>
                        </a:lnSpc>
                        <a:spcBef>
                          <a:spcPts val="0"/>
                        </a:spcBef>
                        <a:spcAft>
                          <a:spcPts val="0"/>
                        </a:spcAft>
                      </a:pPr>
                      <a:r>
                        <a:rPr lang="en-US" sz="1600" dirty="0">
                          <a:effectLst/>
                        </a:rPr>
                        <a:t>THE DESKTOP REPORT IS CONVERTED INTO URL WHICH CAN BE SHARED WITH DIFFERENT USERS</a:t>
                      </a:r>
                      <a:endParaRPr lang="en-US" sz="1600" dirty="0">
                        <a:effectLst/>
                        <a:latin typeface="Calibri"/>
                        <a:ea typeface="Calibri"/>
                        <a:cs typeface="Times New Roman"/>
                      </a:endParaRPr>
                    </a:p>
                  </a:txBody>
                  <a:tcPr marL="68580" marR="68580" marT="0" marB="0"/>
                </a:tc>
              </a:tr>
              <a:tr h="173129">
                <a:tc>
                  <a:txBody>
                    <a:bodyPr/>
                    <a:lstStyle/>
                    <a:p>
                      <a:pPr marL="0" marR="0">
                        <a:lnSpc>
                          <a:spcPct val="115000"/>
                        </a:lnSpc>
                        <a:spcBef>
                          <a:spcPts val="0"/>
                        </a:spcBef>
                        <a:spcAft>
                          <a:spcPts val="0"/>
                        </a:spcAft>
                      </a:pPr>
                      <a:r>
                        <a:rPr lang="en-US" sz="1600" dirty="0">
                          <a:effectLst/>
                        </a:rPr>
                        <a:t>Desktop is completely free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Web version have free and pro accounts</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384157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5" y="609601"/>
            <a:ext cx="8596668" cy="775855"/>
          </a:xfrm>
        </p:spPr>
        <p:txBody>
          <a:bodyPr>
            <a:normAutofit fontScale="90000"/>
          </a:bodyPr>
          <a:lstStyle/>
          <a:p>
            <a:r>
              <a:rPr lang="en-IN" dirty="0" smtClean="0"/>
              <a:t/>
            </a:r>
            <a:br>
              <a:rPr lang="en-IN" dirty="0" smtClean="0"/>
            </a:br>
            <a:r>
              <a:rPr lang="en-IN" sz="3100" dirty="0"/>
              <a:t>POWER BI SERVICES COMPONENTS / FEATURES</a:t>
            </a:r>
            <a:r>
              <a:rPr lang="en-IN" dirty="0" smtClean="0"/>
              <a:t/>
            </a:r>
            <a:br>
              <a:rPr lang="en-IN" dirty="0" smtClean="0"/>
            </a:b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70358583"/>
              </p:ext>
            </p:extLst>
          </p:nvPr>
        </p:nvGraphicFramePr>
        <p:xfrm>
          <a:off x="979057" y="1689484"/>
          <a:ext cx="8128001" cy="3749040"/>
        </p:xfrm>
        <a:graphic>
          <a:graphicData uri="http://schemas.openxmlformats.org/drawingml/2006/table">
            <a:tbl>
              <a:tblPr firstRow="1" bandRow="1">
                <a:tableStyleId>{5C22544A-7EE6-4342-B048-85BDC9FD1C3A}</a:tableStyleId>
              </a:tblPr>
              <a:tblGrid>
                <a:gridCol w="1544265"/>
                <a:gridCol w="3291868"/>
                <a:gridCol w="3291868"/>
              </a:tblGrid>
              <a:tr h="370840">
                <a:tc>
                  <a:txBody>
                    <a:bodyPr/>
                    <a:lstStyle/>
                    <a:p>
                      <a:r>
                        <a:rPr lang="en-US" dirty="0" smtClean="0"/>
                        <a:t>COMPONENTS</a:t>
                      </a:r>
                      <a:endParaRPr lang="en-US" dirty="0"/>
                    </a:p>
                  </a:txBody>
                  <a:tcPr/>
                </a:tc>
                <a:tc>
                  <a:txBody>
                    <a:bodyPr/>
                    <a:lstStyle/>
                    <a:p>
                      <a:r>
                        <a:rPr lang="en-US" dirty="0" smtClean="0"/>
                        <a:t>REPORTS</a:t>
                      </a:r>
                      <a:r>
                        <a:rPr lang="en-US" baseline="0" dirty="0" smtClean="0"/>
                        <a:t> </a:t>
                      </a:r>
                      <a:r>
                        <a:rPr lang="en-US" dirty="0" smtClean="0"/>
                        <a:t>FEATURES</a:t>
                      </a:r>
                      <a:endParaRPr lang="en-US" dirty="0"/>
                    </a:p>
                  </a:txBody>
                  <a:tcPr/>
                </a:tc>
                <a:tc>
                  <a:txBody>
                    <a:bodyPr/>
                    <a:lstStyle/>
                    <a:p>
                      <a:r>
                        <a:rPr lang="en-US" dirty="0" smtClean="0"/>
                        <a:t>SECURITY FEATURES</a:t>
                      </a:r>
                      <a:endParaRPr lang="en-US" dirty="0"/>
                    </a:p>
                  </a:txBody>
                  <a:tcPr/>
                </a:tc>
              </a:tr>
              <a:tr h="370840">
                <a:tc>
                  <a:txBody>
                    <a:bodyPr/>
                    <a:lstStyle/>
                    <a:p>
                      <a:r>
                        <a:rPr lang="en-US" dirty="0" smtClean="0"/>
                        <a:t>WORKSPACE</a:t>
                      </a:r>
                    </a:p>
                    <a:p>
                      <a:r>
                        <a:rPr lang="en-US" dirty="0" smtClean="0"/>
                        <a:t>REPORTS</a:t>
                      </a:r>
                    </a:p>
                    <a:p>
                      <a:r>
                        <a:rPr lang="en-US" dirty="0" smtClean="0"/>
                        <a:t>DASHBOARD</a:t>
                      </a:r>
                    </a:p>
                    <a:p>
                      <a:r>
                        <a:rPr lang="en-US" dirty="0" smtClean="0"/>
                        <a:t>DATASETS</a:t>
                      </a:r>
                    </a:p>
                    <a:p>
                      <a:r>
                        <a:rPr lang="en-US" dirty="0" smtClean="0"/>
                        <a:t>GATEWAY </a:t>
                      </a:r>
                      <a:endParaRPr lang="en-US" dirty="0"/>
                    </a:p>
                  </a:txBody>
                  <a:tcPr/>
                </a:tc>
                <a:tc>
                  <a:txBody>
                    <a:bodyPr/>
                    <a:lstStyle/>
                    <a:p>
                      <a:r>
                        <a:rPr lang="en-US" dirty="0" smtClean="0"/>
                        <a:t>EDITING POWER BI REPORT</a:t>
                      </a:r>
                    </a:p>
                    <a:p>
                      <a:r>
                        <a:rPr lang="en-US" dirty="0" smtClean="0"/>
                        <a:t>EXPORTING POWER</a:t>
                      </a:r>
                      <a:r>
                        <a:rPr lang="en-US" baseline="0" dirty="0" smtClean="0"/>
                        <a:t> BI REPORTS</a:t>
                      </a:r>
                    </a:p>
                    <a:p>
                      <a:r>
                        <a:rPr lang="en-US" baseline="0" dirty="0" smtClean="0"/>
                        <a:t>EMBEDDED POWER BI URLS</a:t>
                      </a:r>
                      <a:endParaRPr lang="en-US" dirty="0" smtClean="0"/>
                    </a:p>
                    <a:p>
                      <a:r>
                        <a:rPr lang="en-US" dirty="0" smtClean="0"/>
                        <a:t>DATA REFRESH </a:t>
                      </a:r>
                    </a:p>
                    <a:p>
                      <a:endParaRPr lang="en-US" dirty="0" smtClean="0"/>
                    </a:p>
                    <a:p>
                      <a:r>
                        <a:rPr lang="en-US" dirty="0" smtClean="0"/>
                        <a:t>SHARING</a:t>
                      </a:r>
                      <a:r>
                        <a:rPr lang="en-US" baseline="0" dirty="0" smtClean="0"/>
                        <a:t> POWER BI REPORTS</a:t>
                      </a:r>
                    </a:p>
                    <a:p>
                      <a:r>
                        <a:rPr lang="en-US" baseline="0" dirty="0" smtClean="0"/>
                        <a:t>POWER BI SUBSCRIPTIONS</a:t>
                      </a:r>
                    </a:p>
                    <a:p>
                      <a:r>
                        <a:rPr lang="en-US" baseline="0" dirty="0" smtClean="0"/>
                        <a:t>POWER BI ALERTS</a:t>
                      </a:r>
                    </a:p>
                    <a:p>
                      <a:r>
                        <a:rPr lang="en-US" baseline="0" dirty="0" smtClean="0"/>
                        <a:t>POWER BI GET DATA</a:t>
                      </a:r>
                    </a:p>
                    <a:p>
                      <a:endParaRPr lang="en-US" dirty="0" smtClean="0"/>
                    </a:p>
                    <a:p>
                      <a:endParaRPr lang="en-US" dirty="0"/>
                    </a:p>
                  </a:txBody>
                  <a:tcPr/>
                </a:tc>
                <a:tc>
                  <a:txBody>
                    <a:bodyPr/>
                    <a:lstStyle/>
                    <a:p>
                      <a:r>
                        <a:rPr lang="en-US" dirty="0" smtClean="0"/>
                        <a:t>WORKSPACE SECURITY</a:t>
                      </a:r>
                    </a:p>
                    <a:p>
                      <a:r>
                        <a:rPr lang="en-US" dirty="0" smtClean="0"/>
                        <a:t>REPORT LEVEL SECURITY</a:t>
                      </a:r>
                    </a:p>
                    <a:p>
                      <a:r>
                        <a:rPr lang="en-US" dirty="0" smtClean="0"/>
                        <a:t>ROW LEVEL SECURITY</a:t>
                      </a:r>
                      <a:endParaRPr lang="en-US" dirty="0"/>
                    </a:p>
                  </a:txBody>
                  <a:tcPr/>
                </a:tc>
              </a:tr>
            </a:tbl>
          </a:graphicData>
        </a:graphic>
      </p:graphicFrame>
    </p:spTree>
    <p:extLst>
      <p:ext uri="{BB962C8B-B14F-4D97-AF65-F5344CB8AC3E}">
        <p14:creationId xmlns:p14="http://schemas.microsoft.com/office/powerpoint/2010/main" val="164096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5" y="193965"/>
            <a:ext cx="8596668" cy="651162"/>
          </a:xfrm>
        </p:spPr>
        <p:txBody>
          <a:bodyPr>
            <a:normAutofit fontScale="90000"/>
          </a:bodyPr>
          <a:lstStyle/>
          <a:p>
            <a:r>
              <a:rPr lang="en-IN" dirty="0" smtClean="0"/>
              <a:t/>
            </a:r>
            <a:br>
              <a:rPr lang="en-IN" dirty="0" smtClean="0"/>
            </a:br>
            <a:r>
              <a:rPr lang="en-IN" dirty="0" smtClean="0"/>
              <a:t/>
            </a:r>
            <a:br>
              <a:rPr lang="en-IN" dirty="0" smtClean="0"/>
            </a:br>
            <a:r>
              <a:rPr lang="en-IN" sz="3100" dirty="0" smtClean="0"/>
              <a:t>POWER </a:t>
            </a:r>
            <a:r>
              <a:rPr lang="en-IN" sz="3100" dirty="0"/>
              <a:t>BI SERVICES COMPONENTS </a:t>
            </a:r>
            <a:r>
              <a:rPr lang="en-IN" dirty="0" smtClean="0"/>
              <a:t/>
            </a:r>
            <a:br>
              <a:rPr lang="en-IN" dirty="0" smtClean="0"/>
            </a:br>
            <a:r>
              <a:rPr lang="en-IN" dirty="0" smtClean="0"/>
              <a:t/>
            </a:r>
            <a:br>
              <a:rPr lang="en-IN" dirty="0" smtClean="0"/>
            </a:br>
            <a:endParaRPr lang="en-IN" dirty="0"/>
          </a:p>
        </p:txBody>
      </p:sp>
      <p:graphicFrame>
        <p:nvGraphicFramePr>
          <p:cNvPr id="3" name="Diagram 2"/>
          <p:cNvGraphicFramePr/>
          <p:nvPr>
            <p:extLst>
              <p:ext uri="{D42A27DB-BD31-4B8C-83A1-F6EECF244321}">
                <p14:modId xmlns:p14="http://schemas.microsoft.com/office/powerpoint/2010/main" val="2052976532"/>
              </p:ext>
            </p:extLst>
          </p:nvPr>
        </p:nvGraphicFramePr>
        <p:xfrm>
          <a:off x="1186873" y="845128"/>
          <a:ext cx="8829964" cy="5584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6919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5" y="193965"/>
            <a:ext cx="8596668" cy="540326"/>
          </a:xfrm>
        </p:spPr>
        <p:txBody>
          <a:bodyPr>
            <a:normAutofit fontScale="90000"/>
          </a:bodyPr>
          <a:lstStyle/>
          <a:p>
            <a:r>
              <a:rPr lang="en-IN" dirty="0" smtClean="0"/>
              <a:t/>
            </a:r>
            <a:br>
              <a:rPr lang="en-IN" dirty="0" smtClean="0"/>
            </a:br>
            <a:r>
              <a:rPr lang="en-IN" dirty="0" smtClean="0"/>
              <a:t/>
            </a:r>
            <a:br>
              <a:rPr lang="en-IN" dirty="0" smtClean="0"/>
            </a:br>
            <a:r>
              <a:rPr lang="en-IN" sz="3100" dirty="0" smtClean="0"/>
              <a:t>POWER </a:t>
            </a:r>
            <a:r>
              <a:rPr lang="en-IN" sz="3100" dirty="0"/>
              <a:t>BI </a:t>
            </a:r>
            <a:r>
              <a:rPr lang="en-IN" sz="3100" dirty="0" smtClean="0"/>
              <a:t>REPORT FEATURES </a:t>
            </a:r>
            <a:r>
              <a:rPr lang="en-IN" dirty="0" smtClean="0"/>
              <a:t/>
            </a:r>
            <a:br>
              <a:rPr lang="en-IN" dirty="0" smtClean="0"/>
            </a:br>
            <a:r>
              <a:rPr lang="en-IN" dirty="0" smtClean="0"/>
              <a:t/>
            </a:r>
            <a:br>
              <a:rPr lang="en-IN" dirty="0" smtClean="0"/>
            </a:b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52396790"/>
              </p:ext>
            </p:extLst>
          </p:nvPr>
        </p:nvGraphicFramePr>
        <p:xfrm>
          <a:off x="249382" y="1093739"/>
          <a:ext cx="10764981" cy="5085389"/>
        </p:xfrm>
        <a:graphic>
          <a:graphicData uri="http://schemas.openxmlformats.org/drawingml/2006/table">
            <a:tbl>
              <a:tblPr firstRow="1" bandRow="1">
                <a:tableStyleId>{5C22544A-7EE6-4342-B048-85BDC9FD1C3A}</a:tableStyleId>
              </a:tblPr>
              <a:tblGrid>
                <a:gridCol w="4263177"/>
                <a:gridCol w="6501804"/>
              </a:tblGrid>
              <a:tr h="522864">
                <a:tc>
                  <a:txBody>
                    <a:bodyPr/>
                    <a:lstStyle/>
                    <a:p>
                      <a:r>
                        <a:rPr lang="en-US" dirty="0" smtClean="0"/>
                        <a:t>FEATURE</a:t>
                      </a:r>
                      <a:endParaRPr lang="en-US" dirty="0"/>
                    </a:p>
                  </a:txBody>
                  <a:tcPr/>
                </a:tc>
                <a:tc>
                  <a:txBody>
                    <a:bodyPr/>
                    <a:lstStyle/>
                    <a:p>
                      <a:r>
                        <a:rPr lang="en-US" dirty="0" smtClean="0"/>
                        <a:t>DESCRIPTION</a:t>
                      </a:r>
                      <a:endParaRPr lang="en-US" dirty="0"/>
                    </a:p>
                  </a:txBody>
                  <a:tcPr/>
                </a:tc>
              </a:tr>
              <a:tr h="522864">
                <a:tc>
                  <a:txBody>
                    <a:bodyPr/>
                    <a:lstStyle/>
                    <a:p>
                      <a:r>
                        <a:rPr lang="en-US" dirty="0" smtClean="0"/>
                        <a:t>EDITING POWER BI REPORT</a:t>
                      </a:r>
                      <a:endParaRPr lang="en-US" dirty="0"/>
                    </a:p>
                  </a:txBody>
                  <a:tcPr/>
                </a:tc>
                <a:tc>
                  <a:txBody>
                    <a:bodyPr/>
                    <a:lstStyle/>
                    <a:p>
                      <a:endParaRPr lang="en-US"/>
                    </a:p>
                  </a:txBody>
                  <a:tcPr/>
                </a:tc>
              </a:tr>
              <a:tr h="522864">
                <a:tc>
                  <a:txBody>
                    <a:bodyPr/>
                    <a:lstStyle/>
                    <a:p>
                      <a:r>
                        <a:rPr lang="en-US" dirty="0" smtClean="0"/>
                        <a:t>EXPORTING POWER BI REPORTS</a:t>
                      </a:r>
                      <a:endParaRPr lang="en-US" dirty="0"/>
                    </a:p>
                  </a:txBody>
                  <a:tcPr/>
                </a:tc>
                <a:tc>
                  <a:txBody>
                    <a:bodyPr/>
                    <a:lstStyle/>
                    <a:p>
                      <a:endParaRPr lang="en-US" dirty="0"/>
                    </a:p>
                  </a:txBody>
                  <a:tcPr/>
                </a:tc>
              </a:tr>
              <a:tr h="522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EMBEDDED POWER BI URLS</a:t>
                      </a:r>
                      <a:endParaRPr lang="en-US" dirty="0"/>
                    </a:p>
                  </a:txBody>
                  <a:tcPr/>
                </a:tc>
                <a:tc>
                  <a:txBody>
                    <a:bodyPr/>
                    <a:lstStyle/>
                    <a:p>
                      <a:endParaRPr lang="en-US" dirty="0"/>
                    </a:p>
                  </a:txBody>
                  <a:tcPr/>
                </a:tc>
              </a:tr>
              <a:tr h="902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REFRESH &amp; SCHEDULED REFRESH</a:t>
                      </a:r>
                      <a:endParaRPr lang="en-US" dirty="0"/>
                    </a:p>
                  </a:txBody>
                  <a:tcPr/>
                </a:tc>
                <a:tc>
                  <a:txBody>
                    <a:bodyPr/>
                    <a:lstStyle/>
                    <a:p>
                      <a:endParaRPr lang="en-US"/>
                    </a:p>
                  </a:txBody>
                  <a:tcPr/>
                </a:tc>
              </a:tr>
              <a:tr h="522864">
                <a:tc>
                  <a:txBody>
                    <a:bodyPr/>
                    <a:lstStyle/>
                    <a:p>
                      <a:r>
                        <a:rPr lang="en-US" dirty="0" smtClean="0"/>
                        <a:t>SHARING POWER BI REPORTS</a:t>
                      </a:r>
                      <a:endParaRPr lang="en-US" dirty="0"/>
                    </a:p>
                  </a:txBody>
                  <a:tcPr/>
                </a:tc>
                <a:tc>
                  <a:txBody>
                    <a:bodyPr/>
                    <a:lstStyle/>
                    <a:p>
                      <a:endParaRPr lang="en-US"/>
                    </a:p>
                  </a:txBody>
                  <a:tcPr/>
                </a:tc>
              </a:tr>
              <a:tr h="522864">
                <a:tc>
                  <a:txBody>
                    <a:bodyPr/>
                    <a:lstStyle/>
                    <a:p>
                      <a:r>
                        <a:rPr lang="en-US" dirty="0" smtClean="0"/>
                        <a:t>POWER BI SUBSCRIPTIONS</a:t>
                      </a:r>
                      <a:endParaRPr lang="en-US" dirty="0"/>
                    </a:p>
                  </a:txBody>
                  <a:tcPr/>
                </a:tc>
                <a:tc>
                  <a:txBody>
                    <a:bodyPr/>
                    <a:lstStyle/>
                    <a:p>
                      <a:endParaRPr lang="en-US"/>
                    </a:p>
                  </a:txBody>
                  <a:tcPr/>
                </a:tc>
              </a:tr>
              <a:tr h="522864">
                <a:tc>
                  <a:txBody>
                    <a:bodyPr/>
                    <a:lstStyle/>
                    <a:p>
                      <a:r>
                        <a:rPr lang="en-US" dirty="0" smtClean="0"/>
                        <a:t>POWER BI ALERTS</a:t>
                      </a:r>
                      <a:endParaRPr lang="en-US" dirty="0"/>
                    </a:p>
                  </a:txBody>
                  <a:tcPr/>
                </a:tc>
                <a:tc>
                  <a:txBody>
                    <a:bodyPr/>
                    <a:lstStyle/>
                    <a:p>
                      <a:endParaRPr lang="en-US" dirty="0"/>
                    </a:p>
                  </a:txBody>
                  <a:tcPr/>
                </a:tc>
              </a:tr>
              <a:tr h="522864">
                <a:tc>
                  <a:txBody>
                    <a:bodyPr/>
                    <a:lstStyle/>
                    <a:p>
                      <a:r>
                        <a:rPr lang="en-US" dirty="0" smtClean="0"/>
                        <a:t>POWER BI GETDATA</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82660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A1DE1-D94C-4115-916B-038396993FA6}"/>
              </a:ext>
            </a:extLst>
          </p:cNvPr>
          <p:cNvSpPr>
            <a:spLocks noGrp="1"/>
          </p:cNvSpPr>
          <p:nvPr>
            <p:ph type="title"/>
          </p:nvPr>
        </p:nvSpPr>
        <p:spPr>
          <a:xfrm>
            <a:off x="677335" y="193965"/>
            <a:ext cx="8596668" cy="540326"/>
          </a:xfrm>
        </p:spPr>
        <p:txBody>
          <a:bodyPr>
            <a:normAutofit fontScale="90000"/>
          </a:bodyPr>
          <a:lstStyle/>
          <a:p>
            <a:r>
              <a:rPr lang="en-IN" dirty="0" smtClean="0"/>
              <a:t/>
            </a:r>
            <a:br>
              <a:rPr lang="en-IN" dirty="0" smtClean="0"/>
            </a:br>
            <a:r>
              <a:rPr lang="en-IN" dirty="0" smtClean="0"/>
              <a:t/>
            </a:r>
            <a:br>
              <a:rPr lang="en-IN" dirty="0" smtClean="0"/>
            </a:br>
            <a:r>
              <a:rPr lang="en-IN" sz="3100" dirty="0" smtClean="0"/>
              <a:t>POWER </a:t>
            </a:r>
            <a:r>
              <a:rPr lang="en-IN" sz="3100" dirty="0"/>
              <a:t>BI </a:t>
            </a:r>
            <a:r>
              <a:rPr lang="en-IN" sz="3100" dirty="0" smtClean="0"/>
              <a:t>SECURITY </a:t>
            </a:r>
            <a:r>
              <a:rPr lang="en-IN" sz="3100" dirty="0" smtClean="0"/>
              <a:t>FEATURES </a:t>
            </a:r>
            <a:r>
              <a:rPr lang="en-IN" dirty="0" smtClean="0"/>
              <a:t/>
            </a:r>
            <a:br>
              <a:rPr lang="en-IN" dirty="0" smtClean="0"/>
            </a:br>
            <a:r>
              <a:rPr lang="en-IN" dirty="0" smtClean="0"/>
              <a:t/>
            </a:r>
            <a:br>
              <a:rPr lang="en-IN" dirty="0" smtClean="0"/>
            </a:b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187783028"/>
              </p:ext>
            </p:extLst>
          </p:nvPr>
        </p:nvGraphicFramePr>
        <p:xfrm>
          <a:off x="249382" y="1093739"/>
          <a:ext cx="10764981" cy="2091456"/>
        </p:xfrm>
        <a:graphic>
          <a:graphicData uri="http://schemas.openxmlformats.org/drawingml/2006/table">
            <a:tbl>
              <a:tblPr firstRow="1" bandRow="1">
                <a:tableStyleId>{5C22544A-7EE6-4342-B048-85BDC9FD1C3A}</a:tableStyleId>
              </a:tblPr>
              <a:tblGrid>
                <a:gridCol w="4263177"/>
                <a:gridCol w="6501804"/>
              </a:tblGrid>
              <a:tr h="522864">
                <a:tc>
                  <a:txBody>
                    <a:bodyPr/>
                    <a:lstStyle/>
                    <a:p>
                      <a:r>
                        <a:rPr lang="en-US" dirty="0" smtClean="0"/>
                        <a:t>FEATURE</a:t>
                      </a:r>
                      <a:endParaRPr lang="en-US" dirty="0"/>
                    </a:p>
                  </a:txBody>
                  <a:tcPr/>
                </a:tc>
                <a:tc>
                  <a:txBody>
                    <a:bodyPr/>
                    <a:lstStyle/>
                    <a:p>
                      <a:r>
                        <a:rPr lang="en-US" dirty="0" smtClean="0"/>
                        <a:t>DESCRIPTION</a:t>
                      </a:r>
                      <a:endParaRPr lang="en-US" dirty="0"/>
                    </a:p>
                  </a:txBody>
                  <a:tcPr/>
                </a:tc>
              </a:tr>
              <a:tr h="522864">
                <a:tc>
                  <a:txBody>
                    <a:bodyPr/>
                    <a:lstStyle/>
                    <a:p>
                      <a:r>
                        <a:rPr lang="en-US" dirty="0" smtClean="0"/>
                        <a:t>WORK</a:t>
                      </a:r>
                      <a:r>
                        <a:rPr lang="en-US" baseline="0" dirty="0" smtClean="0"/>
                        <a:t> SPACE SECURITY</a:t>
                      </a:r>
                      <a:endParaRPr lang="en-US" dirty="0"/>
                    </a:p>
                  </a:txBody>
                  <a:tcPr/>
                </a:tc>
                <a:tc>
                  <a:txBody>
                    <a:bodyPr/>
                    <a:lstStyle/>
                    <a:p>
                      <a:endParaRPr lang="en-US"/>
                    </a:p>
                  </a:txBody>
                  <a:tcPr/>
                </a:tc>
              </a:tr>
              <a:tr h="522864">
                <a:tc>
                  <a:txBody>
                    <a:bodyPr/>
                    <a:lstStyle/>
                    <a:p>
                      <a:r>
                        <a:rPr lang="en-US" dirty="0" smtClean="0"/>
                        <a:t>REPORT</a:t>
                      </a:r>
                      <a:r>
                        <a:rPr lang="en-US" baseline="0" dirty="0" smtClean="0"/>
                        <a:t> LEVEL SECURITY</a:t>
                      </a:r>
                      <a:endParaRPr lang="en-US" dirty="0"/>
                    </a:p>
                  </a:txBody>
                  <a:tcPr/>
                </a:tc>
                <a:tc>
                  <a:txBody>
                    <a:bodyPr/>
                    <a:lstStyle/>
                    <a:p>
                      <a:endParaRPr lang="en-US"/>
                    </a:p>
                  </a:txBody>
                  <a:tcPr/>
                </a:tc>
              </a:tr>
              <a:tr h="522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ROW</a:t>
                      </a:r>
                      <a:r>
                        <a:rPr lang="en-US" baseline="0" dirty="0" smtClean="0"/>
                        <a:t> LEVEL SECURITY</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33307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9CD07-87CE-4B3D-AD87-F8D6D249CE97}"/>
              </a:ext>
            </a:extLst>
          </p:cNvPr>
          <p:cNvSpPr>
            <a:spLocks noGrp="1"/>
          </p:cNvSpPr>
          <p:nvPr>
            <p:ph type="title"/>
          </p:nvPr>
        </p:nvSpPr>
        <p:spPr>
          <a:xfrm>
            <a:off x="930553" y="1706880"/>
            <a:ext cx="8596668" cy="4018671"/>
          </a:xfrm>
        </p:spPr>
        <p:txBody>
          <a:bodyPr/>
          <a:lstStyle/>
          <a:p>
            <a:r>
              <a:rPr lang="en-IN" dirty="0"/>
              <a:t>                   </a:t>
            </a:r>
            <a:r>
              <a:rPr lang="en-IN" sz="4400" dirty="0">
                <a:solidFill>
                  <a:srgbClr val="0070C0"/>
                </a:solidFill>
                <a:latin typeface="Times New Roman" panose="02020603050405020304" pitchFamily="18" charset="0"/>
                <a:cs typeface="Times New Roman" panose="02020603050405020304" pitchFamily="18" charset="0"/>
              </a:rPr>
              <a:t>THANK </a:t>
            </a:r>
            <a:r>
              <a:rPr lang="en-IN" sz="4400" dirty="0" smtClean="0">
                <a:solidFill>
                  <a:srgbClr val="0070C0"/>
                </a:solidFill>
                <a:latin typeface="Times New Roman" panose="02020603050405020304" pitchFamily="18" charset="0"/>
                <a:cs typeface="Times New Roman" panose="02020603050405020304" pitchFamily="18" charset="0"/>
              </a:rPr>
              <a:t>YOU</a:t>
            </a:r>
            <a:r>
              <a:rPr lang="en-IN" sz="4400" dirty="0">
                <a:solidFill>
                  <a:srgbClr val="0070C0"/>
                </a:solidFill>
                <a:latin typeface="Times New Roman" panose="02020603050405020304" pitchFamily="18" charset="0"/>
                <a:cs typeface="Times New Roman" panose="02020603050405020304" pitchFamily="18" charset="0"/>
              </a:rPr>
              <a:t/>
            </a:r>
            <a:br>
              <a:rPr lang="en-IN" sz="4400" dirty="0">
                <a:solidFill>
                  <a:srgbClr val="0070C0"/>
                </a:solidFill>
                <a:latin typeface="Times New Roman" panose="02020603050405020304" pitchFamily="18" charset="0"/>
                <a:cs typeface="Times New Roman" panose="02020603050405020304" pitchFamily="18" charset="0"/>
              </a:rPr>
            </a:br>
            <a:r>
              <a:rPr lang="en-IN" sz="4400" dirty="0">
                <a:solidFill>
                  <a:srgbClr val="0070C0"/>
                </a:solidFill>
                <a:latin typeface="Times New Roman" panose="02020603050405020304" pitchFamily="18" charset="0"/>
                <a:cs typeface="Times New Roman" panose="02020603050405020304" pitchFamily="18" charset="0"/>
              </a:rPr>
              <a:t>References</a:t>
            </a:r>
            <a:br>
              <a:rPr lang="en-IN" sz="4400" dirty="0">
                <a:solidFill>
                  <a:srgbClr val="0070C0"/>
                </a:solidFill>
                <a:latin typeface="Times New Roman" panose="02020603050405020304" pitchFamily="18" charset="0"/>
                <a:cs typeface="Times New Roman" panose="02020603050405020304" pitchFamily="18" charset="0"/>
              </a:rPr>
            </a:br>
            <a:endParaRPr lang="en-IN" sz="1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20272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TotalTime>
  <Words>283</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Cambria</vt:lpstr>
      <vt:lpstr>Times New Roman</vt:lpstr>
      <vt:lpstr>Custom Design</vt:lpstr>
      <vt:lpstr>Adjacency</vt:lpstr>
      <vt:lpstr>POWER BI DEPLOYMENT</vt:lpstr>
      <vt:lpstr>POWER BI DEPLOYMENT  Power BI deployment means moving the power bi desktop report to Power BI Services (Power BI Web) so that it can be accessed by web and mobile application through secured credentials.  </vt:lpstr>
      <vt:lpstr>POWER BI REPORT PUBLISHING  </vt:lpstr>
      <vt:lpstr>            WEB VERSIONS SUPPORTS THREE TYPES OF ACCOUNTS     </vt:lpstr>
      <vt:lpstr> POWER BI SERVICES COMPONENTS / FEATURES </vt:lpstr>
      <vt:lpstr>  POWER BI SERVICES COMPONENTS   </vt:lpstr>
      <vt:lpstr>  POWER BI REPORT FEATURES   </vt:lpstr>
      <vt:lpstr>  POWER BI SECURITY FEATURES   </vt:lpstr>
      <vt:lpstr>                   THANK YOU 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POWER BI</dc:title>
  <dc:creator>Lizdavid</dc:creator>
  <cp:lastModifiedBy>ENOSIS</cp:lastModifiedBy>
  <cp:revision>86</cp:revision>
  <dcterms:created xsi:type="dcterms:W3CDTF">2019-09-30T07:23:59Z</dcterms:created>
  <dcterms:modified xsi:type="dcterms:W3CDTF">2020-11-15T13:20:55Z</dcterms:modified>
</cp:coreProperties>
</file>